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70" r:id="rId5"/>
    <p:sldId id="260" r:id="rId6"/>
    <p:sldId id="269" r:id="rId7"/>
    <p:sldId id="261" r:id="rId8"/>
    <p:sldId id="262" r:id="rId9"/>
    <p:sldId id="263" r:id="rId10"/>
    <p:sldId id="264" r:id="rId11"/>
    <p:sldId id="265" r:id="rId12"/>
    <p:sldId id="266" r:id="rId13"/>
    <p:sldId id="267" r:id="rId14"/>
    <p:sldId id="268" r:id="rId15"/>
  </p:sldIdLst>
  <p:sldSz cx="18288000" cy="10287000"/>
  <p:notesSz cx="6858000" cy="9144000"/>
  <p:embeddedFontLst>
    <p:embeddedFont>
      <p:font typeface="Public Sans" panose="020B0604020202020204" charset="0"/>
      <p:regular r:id="rId16"/>
    </p:embeddedFont>
    <p:embeddedFont>
      <p:font typeface="Public Sans Italics" panose="020B0604020202020204" charset="0"/>
      <p:regular r:id="rId17"/>
    </p:embeddedFont>
    <p:embeddedFont>
      <p:font typeface="Public Sans Bold" panose="020B0604020202020204" charset="0"/>
      <p:regular r:id="rId18"/>
    </p:embeddedFont>
    <p:embeddedFont>
      <p:font typeface="Arimo" panose="020B0604020202020204" charset="0"/>
      <p:regular r:id="rId19"/>
    </p:embeddedFont>
    <p:embeddedFont>
      <p:font typeface="Calibri" panose="020F0502020204030204" pitchFamily="34" charset="0"/>
      <p:regular r:id="rId20"/>
      <p:bold r:id="rId21"/>
      <p:italic r:id="rId22"/>
      <p:boldItalic r:id="rId23"/>
    </p:embeddedFont>
    <p:embeddedFont>
      <p:font typeface="iCiel Gotham Medium"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logo with a star and a book&#10;&#10;AI-generated content may be incorrect.">
            <a:extLst>
              <a:ext uri="{FF2B5EF4-FFF2-40B4-BE49-F238E27FC236}">
                <a16:creationId xmlns:a16="http://schemas.microsoft.com/office/drawing/2014/main" id="{E3CD8044-7913-CAAE-D8F2-9DDBD6E3C76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20700" y="274380"/>
            <a:ext cx="1066800" cy="10956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8.png"/><Relationship Id="rId18" Type="http://schemas.openxmlformats.org/officeDocument/2006/relationships/image" Target="../media/image18.svg"/><Relationship Id="rId3" Type="http://schemas.openxmlformats.org/officeDocument/2006/relationships/image" Target="../media/image3.png"/><Relationship Id="rId21"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image" Target="../media/image12.svg"/><Relationship Id="rId17" Type="http://schemas.openxmlformats.org/officeDocument/2006/relationships/image" Target="../media/image11.png"/><Relationship Id="rId2" Type="http://schemas.openxmlformats.org/officeDocument/2006/relationships/image" Target="../media/image2.jpe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media/image10.svg"/><Relationship Id="rId19" Type="http://schemas.openxmlformats.org/officeDocument/2006/relationships/image" Target="../media/image12.png"/><Relationship Id="rId4" Type="http://schemas.openxmlformats.org/officeDocument/2006/relationships/image" Target="../media/image4.svg"/><Relationship Id="rId9" Type="http://schemas.openxmlformats.org/officeDocument/2006/relationships/image" Target="../media/image6.png"/><Relationship Id="rId14" Type="http://schemas.openxmlformats.org/officeDocument/2006/relationships/image" Target="../media/image9.png"/><Relationship Id="rId22" Type="http://schemas.openxmlformats.org/officeDocument/2006/relationships/image" Target="../media/image22.svg"/></Relationships>
</file>

<file path=ppt/slides/_rels/slide10.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29.png"/><Relationship Id="rId3" Type="http://schemas.openxmlformats.org/officeDocument/2006/relationships/image" Target="../media/image12.png"/><Relationship Id="rId7" Type="http://schemas.openxmlformats.org/officeDocument/2006/relationships/image" Target="../media/image25.png"/><Relationship Id="rId12" Type="http://schemas.openxmlformats.org/officeDocument/2006/relationships/image" Target="../media/image52.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6.pn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20.sv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30.png"/><Relationship Id="rId3" Type="http://schemas.openxmlformats.org/officeDocument/2006/relationships/image" Target="../media/image12.png"/><Relationship Id="rId7" Type="http://schemas.openxmlformats.org/officeDocument/2006/relationships/image" Target="../media/image25.png"/><Relationship Id="rId12" Type="http://schemas.openxmlformats.org/officeDocument/2006/relationships/image" Target="../media/image52.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6.pn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20.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31.png"/><Relationship Id="rId3" Type="http://schemas.openxmlformats.org/officeDocument/2006/relationships/image" Target="../media/image12.png"/><Relationship Id="rId7" Type="http://schemas.openxmlformats.org/officeDocument/2006/relationships/image" Target="../media/image25.png"/><Relationship Id="rId12" Type="http://schemas.openxmlformats.org/officeDocument/2006/relationships/image" Target="../media/image52.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6.pn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20.sv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5.png"/><Relationship Id="rId12" Type="http://schemas.openxmlformats.org/officeDocument/2006/relationships/image" Target="../media/image52.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6.pn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20.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0.svg"/><Relationship Id="rId18"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29.svg"/><Relationship Id="rId12" Type="http://schemas.openxmlformats.org/officeDocument/2006/relationships/image" Target="../media/image12.png"/><Relationship Id="rId17" Type="http://schemas.openxmlformats.org/officeDocument/2006/relationships/image" Target="../media/image18.svg"/><Relationship Id="rId2" Type="http://schemas.openxmlformats.org/officeDocument/2006/relationships/image" Target="../media/image2.jpe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svg"/><Relationship Id="rId5" Type="http://schemas.openxmlformats.org/officeDocument/2006/relationships/image" Target="../media/image33.jpeg"/><Relationship Id="rId15" Type="http://schemas.openxmlformats.org/officeDocument/2006/relationships/image" Target="../media/image22.svg"/><Relationship Id="rId10" Type="http://schemas.openxmlformats.org/officeDocument/2006/relationships/image" Target="../media/image5.png"/><Relationship Id="rId19" Type="http://schemas.openxmlformats.org/officeDocument/2006/relationships/image" Target="../media/image61.svg"/><Relationship Id="rId4" Type="http://schemas.openxmlformats.org/officeDocument/2006/relationships/image" Target="../media/image34.svg"/><Relationship Id="rId9" Type="http://schemas.openxmlformats.org/officeDocument/2006/relationships/image" Target="../media/image4.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1.png"/><Relationship Id="rId1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16.svg"/><Relationship Id="rId17" Type="http://schemas.openxmlformats.org/officeDocument/2006/relationships/image" Target="../media/image13.png"/><Relationship Id="rId2" Type="http://schemas.openxmlformats.org/officeDocument/2006/relationships/image" Target="../media/image2.jpeg"/><Relationship Id="rId16" Type="http://schemas.openxmlformats.org/officeDocument/2006/relationships/image" Target="../media/image33.sv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10.png"/><Relationship Id="rId5" Type="http://schemas.openxmlformats.org/officeDocument/2006/relationships/image" Target="../media/image16.png"/><Relationship Id="rId15" Type="http://schemas.openxmlformats.org/officeDocument/2006/relationships/image" Target="../media/image19.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18.png"/><Relationship Id="rId14"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11.png"/><Relationship Id="rId18" Type="http://schemas.openxmlformats.org/officeDocument/2006/relationships/image" Target="../media/image42.svg"/><Relationship Id="rId3" Type="http://schemas.openxmlformats.org/officeDocument/2006/relationships/image" Target="../media/image7.png"/><Relationship Id="rId7" Type="http://schemas.openxmlformats.org/officeDocument/2006/relationships/image" Target="../media/image20.png"/><Relationship Id="rId12" Type="http://schemas.openxmlformats.org/officeDocument/2006/relationships/image" Target="../media/image16.svg"/><Relationship Id="rId17" Type="http://schemas.openxmlformats.org/officeDocument/2006/relationships/image" Target="../media/image23.png"/><Relationship Id="rId2" Type="http://schemas.openxmlformats.org/officeDocument/2006/relationships/image" Target="../media/image2.jpe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10.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image" Target="../media/image38.svg"/><Relationship Id="rId19" Type="http://schemas.openxmlformats.org/officeDocument/2006/relationships/image" Target="../media/image24.png"/><Relationship Id="rId4" Type="http://schemas.openxmlformats.org/officeDocument/2006/relationships/image" Target="../media/image34.svg"/><Relationship Id="rId9" Type="http://schemas.openxmlformats.org/officeDocument/2006/relationships/image" Target="../media/image21.pn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image" Target="../media/image33.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8.svg"/><Relationship Id="rId4" Type="http://schemas.openxmlformats.org/officeDocument/2006/relationships/image" Target="../media/image29.svg"/><Relationship Id="rId9" Type="http://schemas.openxmlformats.org/officeDocument/2006/relationships/image" Target="../media/image11.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image" Target="../media/image33.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8.svg"/><Relationship Id="rId4" Type="http://schemas.openxmlformats.org/officeDocument/2006/relationships/image" Target="../media/image29.svg"/><Relationship Id="rId9" Type="http://schemas.openxmlformats.org/officeDocument/2006/relationships/image" Target="../media/image11.png"/><Relationship Id="rId14"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image" Target="../media/image33.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8.svg"/><Relationship Id="rId4" Type="http://schemas.openxmlformats.org/officeDocument/2006/relationships/image" Target="../media/image29.svg"/><Relationship Id="rId9" Type="http://schemas.openxmlformats.org/officeDocument/2006/relationships/image" Target="../media/image11.png"/><Relationship Id="rId1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image" Target="../media/image33.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8.svg"/><Relationship Id="rId4" Type="http://schemas.openxmlformats.org/officeDocument/2006/relationships/image" Target="../media/image29.svg"/><Relationship Id="rId9" Type="http://schemas.openxmlformats.org/officeDocument/2006/relationships/image" Target="../media/image11.png"/><Relationship Id="rId14"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25.png"/><Relationship Id="rId12" Type="http://schemas.openxmlformats.org/officeDocument/2006/relationships/image" Target="../media/image52.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6.pn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20.sv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25.png"/><Relationship Id="rId12" Type="http://schemas.openxmlformats.org/officeDocument/2006/relationships/image" Target="../media/image52.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6.pn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20.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9554503" y="5450167"/>
            <a:ext cx="11712292" cy="9739632"/>
            <a:chOff x="0" y="0"/>
            <a:chExt cx="676659" cy="562692"/>
          </a:xfrm>
        </p:grpSpPr>
        <p:sp>
          <p:nvSpPr>
            <p:cNvPr id="4" name="Freeform 4"/>
            <p:cNvSpPr/>
            <p:nvPr/>
          </p:nvSpPr>
          <p:spPr>
            <a:xfrm>
              <a:off x="0" y="0"/>
              <a:ext cx="676659" cy="562692"/>
            </a:xfrm>
            <a:custGeom>
              <a:avLst/>
              <a:gdLst/>
              <a:ahLst/>
              <a:cxnLst/>
              <a:rect l="l" t="t" r="r" b="b"/>
              <a:pathLst>
                <a:path w="676659" h="562692">
                  <a:moveTo>
                    <a:pt x="676659" y="281346"/>
                  </a:moveTo>
                  <a:lnTo>
                    <a:pt x="473459" y="562692"/>
                  </a:lnTo>
                  <a:lnTo>
                    <a:pt x="203200" y="562692"/>
                  </a:lnTo>
                  <a:lnTo>
                    <a:pt x="0" y="281346"/>
                  </a:lnTo>
                  <a:lnTo>
                    <a:pt x="203200" y="0"/>
                  </a:lnTo>
                  <a:lnTo>
                    <a:pt x="473459" y="0"/>
                  </a:lnTo>
                  <a:lnTo>
                    <a:pt x="676659" y="281346"/>
                  </a:lnTo>
                  <a:close/>
                </a:path>
              </a:pathLst>
            </a:custGeom>
            <a:solidFill>
              <a:srgbClr val="A10D00"/>
            </a:solidFill>
          </p:spPr>
          <p:txBody>
            <a:bodyPr/>
            <a:lstStyle/>
            <a:p>
              <a:endParaRPr lang="en-US"/>
            </a:p>
          </p:txBody>
        </p:sp>
        <p:sp>
          <p:nvSpPr>
            <p:cNvPr id="5" name="TextBox 5"/>
            <p:cNvSpPr txBox="1"/>
            <p:nvPr/>
          </p:nvSpPr>
          <p:spPr>
            <a:xfrm>
              <a:off x="114300" y="-57150"/>
              <a:ext cx="448059" cy="619842"/>
            </a:xfrm>
            <a:prstGeom prst="rect">
              <a:avLst/>
            </a:prstGeom>
          </p:spPr>
          <p:txBody>
            <a:bodyPr lIns="50800" tIns="50800" rIns="50800" bIns="50800" rtlCol="0" anchor="ctr"/>
            <a:lstStyle/>
            <a:p>
              <a:pPr algn="ctr">
                <a:lnSpc>
                  <a:spcPts val="3499"/>
                </a:lnSpc>
              </a:pPr>
              <a:endParaRPr/>
            </a:p>
          </p:txBody>
        </p:sp>
      </p:grpSp>
      <p:grpSp>
        <p:nvGrpSpPr>
          <p:cNvPr id="6" name="Group 6"/>
          <p:cNvGrpSpPr/>
          <p:nvPr/>
        </p:nvGrpSpPr>
        <p:grpSpPr>
          <a:xfrm>
            <a:off x="8217453" y="-993826"/>
            <a:ext cx="20867030" cy="10516055"/>
            <a:chOff x="0" y="0"/>
            <a:chExt cx="561152" cy="282796"/>
          </a:xfrm>
        </p:grpSpPr>
        <p:sp>
          <p:nvSpPr>
            <p:cNvPr id="7" name="Freeform 7"/>
            <p:cNvSpPr/>
            <p:nvPr/>
          </p:nvSpPr>
          <p:spPr>
            <a:xfrm>
              <a:off x="0" y="0"/>
              <a:ext cx="561152" cy="282796"/>
            </a:xfrm>
            <a:custGeom>
              <a:avLst/>
              <a:gdLst/>
              <a:ahLst/>
              <a:cxnLst/>
              <a:rect l="l" t="t" r="r" b="b"/>
              <a:pathLst>
                <a:path w="561152" h="282796">
                  <a:moveTo>
                    <a:pt x="203200" y="282796"/>
                  </a:moveTo>
                  <a:lnTo>
                    <a:pt x="357952" y="282796"/>
                  </a:lnTo>
                  <a:lnTo>
                    <a:pt x="561152" y="0"/>
                  </a:lnTo>
                  <a:lnTo>
                    <a:pt x="0" y="0"/>
                  </a:lnTo>
                  <a:lnTo>
                    <a:pt x="203200" y="282796"/>
                  </a:lnTo>
                  <a:close/>
                </a:path>
              </a:pathLst>
            </a:custGeom>
            <a:solidFill>
              <a:srgbClr val="B51F19"/>
            </a:solidFill>
            <a:ln cap="sq">
              <a:noFill/>
              <a:prstDash val="solid"/>
              <a:miter/>
            </a:ln>
          </p:spPr>
          <p:txBody>
            <a:bodyPr/>
            <a:lstStyle/>
            <a:p>
              <a:endParaRPr lang="en-US"/>
            </a:p>
          </p:txBody>
        </p:sp>
        <p:sp>
          <p:nvSpPr>
            <p:cNvPr id="8" name="TextBox 8"/>
            <p:cNvSpPr txBox="1"/>
            <p:nvPr/>
          </p:nvSpPr>
          <p:spPr>
            <a:xfrm>
              <a:off x="127000" y="-57150"/>
              <a:ext cx="307152" cy="339946"/>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rot="5400000">
            <a:off x="16166910" y="1151200"/>
            <a:ext cx="2270840" cy="899810"/>
          </a:xfrm>
          <a:custGeom>
            <a:avLst/>
            <a:gdLst/>
            <a:ahLst/>
            <a:cxnLst/>
            <a:rect l="l" t="t" r="r" b="b"/>
            <a:pathLst>
              <a:path w="2270840" h="899810">
                <a:moveTo>
                  <a:pt x="0" y="0"/>
                </a:moveTo>
                <a:lnTo>
                  <a:pt x="2270840" y="0"/>
                </a:lnTo>
                <a:lnTo>
                  <a:pt x="2270840" y="899811"/>
                </a:lnTo>
                <a:lnTo>
                  <a:pt x="0" y="899811"/>
                </a:lnTo>
                <a:lnTo>
                  <a:pt x="0" y="0"/>
                </a:lnTo>
                <a:close/>
              </a:path>
            </a:pathLst>
          </a:custGeom>
          <a:blipFill>
            <a:blip r:embed="rId3">
              <a:extLst>
                <a:ext uri="{96DAC541-7B7A-43D3-8B79-37D633B846F1}">
                  <asvg:svgBlip xmlns="" xmlns:asvg="http://schemas.microsoft.com/office/drawing/2016/SVG/main" r:embed="rId4"/>
                </a:ext>
              </a:extLst>
            </a:blip>
            <a:stretch>
              <a:fillRect t="-20273" r="-21421"/>
            </a:stretch>
          </a:blipFill>
        </p:spPr>
        <p:txBody>
          <a:bodyPr/>
          <a:lstStyle/>
          <a:p>
            <a:endParaRPr lang="en-US"/>
          </a:p>
        </p:txBody>
      </p:sp>
      <p:sp>
        <p:nvSpPr>
          <p:cNvPr id="10" name="Freeform 10"/>
          <p:cNvSpPr/>
          <p:nvPr/>
        </p:nvSpPr>
        <p:spPr>
          <a:xfrm>
            <a:off x="6521450" y="7347861"/>
            <a:ext cx="885980" cy="536756"/>
          </a:xfrm>
          <a:custGeom>
            <a:avLst/>
            <a:gdLst/>
            <a:ahLst/>
            <a:cxnLst/>
            <a:rect l="l" t="t" r="r" b="b"/>
            <a:pathLst>
              <a:path w="885980" h="536756">
                <a:moveTo>
                  <a:pt x="0" y="0"/>
                </a:moveTo>
                <a:lnTo>
                  <a:pt x="885980" y="0"/>
                </a:lnTo>
                <a:lnTo>
                  <a:pt x="885980" y="536757"/>
                </a:lnTo>
                <a:lnTo>
                  <a:pt x="0" y="53675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1" name="Freeform 11"/>
          <p:cNvSpPr/>
          <p:nvPr/>
        </p:nvSpPr>
        <p:spPr>
          <a:xfrm>
            <a:off x="1076325" y="6811105"/>
            <a:ext cx="885980" cy="536756"/>
          </a:xfrm>
          <a:custGeom>
            <a:avLst/>
            <a:gdLst/>
            <a:ahLst/>
            <a:cxnLst/>
            <a:rect l="l" t="t" r="r" b="b"/>
            <a:pathLst>
              <a:path w="885980" h="536756">
                <a:moveTo>
                  <a:pt x="0" y="0"/>
                </a:moveTo>
                <a:lnTo>
                  <a:pt x="885980" y="0"/>
                </a:lnTo>
                <a:lnTo>
                  <a:pt x="885980" y="536756"/>
                </a:lnTo>
                <a:lnTo>
                  <a:pt x="0" y="53675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grpSp>
        <p:nvGrpSpPr>
          <p:cNvPr id="12" name="Group 12"/>
          <p:cNvGrpSpPr/>
          <p:nvPr/>
        </p:nvGrpSpPr>
        <p:grpSpPr>
          <a:xfrm>
            <a:off x="1244600" y="6971288"/>
            <a:ext cx="6024572" cy="762902"/>
            <a:chOff x="0" y="0"/>
            <a:chExt cx="1586719" cy="200929"/>
          </a:xfrm>
        </p:grpSpPr>
        <p:sp>
          <p:nvSpPr>
            <p:cNvPr id="13" name="Freeform 13"/>
            <p:cNvSpPr/>
            <p:nvPr/>
          </p:nvSpPr>
          <p:spPr>
            <a:xfrm>
              <a:off x="0" y="0"/>
              <a:ext cx="1586719" cy="200929"/>
            </a:xfrm>
            <a:custGeom>
              <a:avLst/>
              <a:gdLst/>
              <a:ahLst/>
              <a:cxnLst/>
              <a:rect l="l" t="t" r="r" b="b"/>
              <a:pathLst>
                <a:path w="1586719" h="200929">
                  <a:moveTo>
                    <a:pt x="0" y="0"/>
                  </a:moveTo>
                  <a:lnTo>
                    <a:pt x="1586719" y="0"/>
                  </a:lnTo>
                  <a:lnTo>
                    <a:pt x="1586719" y="200929"/>
                  </a:lnTo>
                  <a:lnTo>
                    <a:pt x="0" y="200929"/>
                  </a:lnTo>
                  <a:close/>
                </a:path>
              </a:pathLst>
            </a:custGeom>
            <a:solidFill>
              <a:srgbClr val="B51F19"/>
            </a:solidFill>
          </p:spPr>
          <p:txBody>
            <a:bodyPr/>
            <a:lstStyle/>
            <a:p>
              <a:endParaRPr lang="en-US"/>
            </a:p>
          </p:txBody>
        </p:sp>
        <p:sp>
          <p:nvSpPr>
            <p:cNvPr id="14" name="TextBox 14"/>
            <p:cNvSpPr txBox="1"/>
            <p:nvPr/>
          </p:nvSpPr>
          <p:spPr>
            <a:xfrm>
              <a:off x="0" y="-57150"/>
              <a:ext cx="1586719" cy="258079"/>
            </a:xfrm>
            <a:prstGeom prst="rect">
              <a:avLst/>
            </a:prstGeom>
          </p:spPr>
          <p:txBody>
            <a:bodyPr lIns="50800" tIns="50800" rIns="50800" bIns="50800" rtlCol="0" anchor="ctr"/>
            <a:lstStyle/>
            <a:p>
              <a:pPr algn="ctr">
                <a:lnSpc>
                  <a:spcPts val="3499"/>
                </a:lnSpc>
              </a:pPr>
              <a:r>
                <a:rPr lang="en-US" sz="2499">
                  <a:solidFill>
                    <a:srgbClr val="FFFFFF"/>
                  </a:solidFill>
                  <a:latin typeface="Public Sans"/>
                  <a:ea typeface="Public Sans"/>
                  <a:cs typeface="Public Sans"/>
                  <a:sym typeface="Public Sans"/>
                </a:rPr>
                <a:t>https://dtht.hcm.edu.vn</a:t>
              </a:r>
            </a:p>
          </p:txBody>
        </p:sp>
      </p:grpSp>
      <p:sp>
        <p:nvSpPr>
          <p:cNvPr id="15" name="Freeform 15"/>
          <p:cNvSpPr/>
          <p:nvPr/>
        </p:nvSpPr>
        <p:spPr>
          <a:xfrm>
            <a:off x="12646769" y="9439275"/>
            <a:ext cx="1533144" cy="289381"/>
          </a:xfrm>
          <a:custGeom>
            <a:avLst/>
            <a:gdLst/>
            <a:ahLst/>
            <a:cxnLst/>
            <a:rect l="l" t="t" r="r" b="b"/>
            <a:pathLst>
              <a:path w="1533144" h="289381">
                <a:moveTo>
                  <a:pt x="0" y="0"/>
                </a:moveTo>
                <a:lnTo>
                  <a:pt x="1533144" y="0"/>
                </a:lnTo>
                <a:lnTo>
                  <a:pt x="1533144" y="289381"/>
                </a:lnTo>
                <a:lnTo>
                  <a:pt x="0" y="28938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6" name="Freeform 16"/>
          <p:cNvSpPr/>
          <p:nvPr/>
        </p:nvSpPr>
        <p:spPr>
          <a:xfrm>
            <a:off x="-313704" y="-82986"/>
            <a:ext cx="1097343" cy="548672"/>
          </a:xfrm>
          <a:custGeom>
            <a:avLst/>
            <a:gdLst/>
            <a:ahLst/>
            <a:cxnLst/>
            <a:rect l="l" t="t" r="r" b="b"/>
            <a:pathLst>
              <a:path w="1097343" h="548672">
                <a:moveTo>
                  <a:pt x="0" y="0"/>
                </a:moveTo>
                <a:lnTo>
                  <a:pt x="1097343" y="0"/>
                </a:lnTo>
                <a:lnTo>
                  <a:pt x="1097343" y="548671"/>
                </a:lnTo>
                <a:lnTo>
                  <a:pt x="0" y="54867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7" name="Freeform 17"/>
          <p:cNvSpPr/>
          <p:nvPr/>
        </p:nvSpPr>
        <p:spPr>
          <a:xfrm rot="5400000">
            <a:off x="8437891" y="622640"/>
            <a:ext cx="8732770" cy="9479262"/>
          </a:xfrm>
          <a:custGeom>
            <a:avLst/>
            <a:gdLst/>
            <a:ahLst/>
            <a:cxnLst/>
            <a:rect l="l" t="t" r="r" b="b"/>
            <a:pathLst>
              <a:path w="8732770" h="9479262">
                <a:moveTo>
                  <a:pt x="0" y="0"/>
                </a:moveTo>
                <a:lnTo>
                  <a:pt x="8732770" y="0"/>
                </a:lnTo>
                <a:lnTo>
                  <a:pt x="8732770" y="9479261"/>
                </a:lnTo>
                <a:lnTo>
                  <a:pt x="0" y="9479261"/>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grpSp>
        <p:nvGrpSpPr>
          <p:cNvPr id="18" name="Group 18"/>
          <p:cNvGrpSpPr/>
          <p:nvPr/>
        </p:nvGrpSpPr>
        <p:grpSpPr>
          <a:xfrm rot="5400000">
            <a:off x="9447345" y="1693970"/>
            <a:ext cx="8421049" cy="7300805"/>
            <a:chOff x="0" y="0"/>
            <a:chExt cx="727368" cy="630606"/>
          </a:xfrm>
        </p:grpSpPr>
        <p:sp>
          <p:nvSpPr>
            <p:cNvPr id="19" name="Freeform 19"/>
            <p:cNvSpPr/>
            <p:nvPr/>
          </p:nvSpPr>
          <p:spPr>
            <a:xfrm rot="-5400000">
              <a:off x="48381" y="-48381"/>
              <a:ext cx="630606" cy="727368"/>
            </a:xfrm>
            <a:custGeom>
              <a:avLst/>
              <a:gdLst/>
              <a:ahLst/>
              <a:cxnLst/>
              <a:rect l="l" t="t" r="r" b="b"/>
              <a:pathLst>
                <a:path w="630606" h="727368">
                  <a:moveTo>
                    <a:pt x="315303" y="727368"/>
                  </a:moveTo>
                  <a:lnTo>
                    <a:pt x="0" y="524168"/>
                  </a:lnTo>
                  <a:lnTo>
                    <a:pt x="0" y="203200"/>
                  </a:lnTo>
                  <a:lnTo>
                    <a:pt x="315303" y="0"/>
                  </a:lnTo>
                  <a:lnTo>
                    <a:pt x="630606" y="203200"/>
                  </a:lnTo>
                  <a:lnTo>
                    <a:pt x="630606" y="524168"/>
                  </a:lnTo>
                  <a:lnTo>
                    <a:pt x="315303" y="727368"/>
                  </a:lnTo>
                  <a:close/>
                </a:path>
              </a:pathLst>
            </a:custGeom>
            <a:blipFill>
              <a:blip r:embed="rId13"/>
              <a:stretch>
                <a:fillRect r="-127279"/>
              </a:stretch>
            </a:blipFill>
            <a:ln w="142875" cap="sq">
              <a:solidFill>
                <a:srgbClr val="FFFFFF"/>
              </a:solidFill>
              <a:prstDash val="solid"/>
              <a:miter/>
            </a:ln>
          </p:spPr>
          <p:txBody>
            <a:bodyPr/>
            <a:lstStyle/>
            <a:p>
              <a:endParaRPr lang="en-US"/>
            </a:p>
          </p:txBody>
        </p:sp>
      </p:grpSp>
      <p:sp>
        <p:nvSpPr>
          <p:cNvPr id="20" name="Freeform 20"/>
          <p:cNvSpPr/>
          <p:nvPr/>
        </p:nvSpPr>
        <p:spPr>
          <a:xfrm rot="63366">
            <a:off x="13085430" y="5705106"/>
            <a:ext cx="4650437" cy="5047964"/>
          </a:xfrm>
          <a:custGeom>
            <a:avLst/>
            <a:gdLst/>
            <a:ahLst/>
            <a:cxnLst/>
            <a:rect l="l" t="t" r="r" b="b"/>
            <a:pathLst>
              <a:path w="4650437" h="5047964">
                <a:moveTo>
                  <a:pt x="0" y="0"/>
                </a:moveTo>
                <a:lnTo>
                  <a:pt x="4650437" y="0"/>
                </a:lnTo>
                <a:lnTo>
                  <a:pt x="4650437" y="5047964"/>
                </a:lnTo>
                <a:lnTo>
                  <a:pt x="0" y="504796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grpSp>
        <p:nvGrpSpPr>
          <p:cNvPr id="21" name="Group 21"/>
          <p:cNvGrpSpPr/>
          <p:nvPr/>
        </p:nvGrpSpPr>
        <p:grpSpPr>
          <a:xfrm rot="5400000">
            <a:off x="13711813" y="5935729"/>
            <a:ext cx="4105146" cy="3559042"/>
            <a:chOff x="0" y="0"/>
            <a:chExt cx="727368" cy="630606"/>
          </a:xfrm>
        </p:grpSpPr>
        <p:sp>
          <p:nvSpPr>
            <p:cNvPr id="22" name="Freeform 22"/>
            <p:cNvSpPr/>
            <p:nvPr/>
          </p:nvSpPr>
          <p:spPr>
            <a:xfrm rot="-5400000">
              <a:off x="48381" y="-48381"/>
              <a:ext cx="630606" cy="727368"/>
            </a:xfrm>
            <a:custGeom>
              <a:avLst/>
              <a:gdLst/>
              <a:ahLst/>
              <a:cxnLst/>
              <a:rect l="l" t="t" r="r" b="b"/>
              <a:pathLst>
                <a:path w="630606" h="727368">
                  <a:moveTo>
                    <a:pt x="315303" y="727368"/>
                  </a:moveTo>
                  <a:lnTo>
                    <a:pt x="0" y="524168"/>
                  </a:lnTo>
                  <a:lnTo>
                    <a:pt x="0" y="203200"/>
                  </a:lnTo>
                  <a:lnTo>
                    <a:pt x="315303" y="0"/>
                  </a:lnTo>
                  <a:lnTo>
                    <a:pt x="630606" y="203200"/>
                  </a:lnTo>
                  <a:lnTo>
                    <a:pt x="630606" y="524168"/>
                  </a:lnTo>
                  <a:lnTo>
                    <a:pt x="315303" y="727368"/>
                  </a:lnTo>
                  <a:close/>
                </a:path>
              </a:pathLst>
            </a:custGeom>
            <a:blipFill>
              <a:blip r:embed="rId14"/>
              <a:stretch>
                <a:fillRect l="-30538" t="-372" r="-301237" b="-79776"/>
              </a:stretch>
            </a:blipFill>
            <a:ln w="142875" cap="sq">
              <a:solidFill>
                <a:srgbClr val="FFFFFF"/>
              </a:solidFill>
              <a:prstDash val="solid"/>
              <a:miter/>
            </a:ln>
          </p:spPr>
          <p:txBody>
            <a:bodyPr/>
            <a:lstStyle/>
            <a:p>
              <a:endParaRPr lang="en-US"/>
            </a:p>
          </p:txBody>
        </p:sp>
      </p:grpSp>
      <p:sp>
        <p:nvSpPr>
          <p:cNvPr id="23" name="Freeform 23"/>
          <p:cNvSpPr/>
          <p:nvPr/>
        </p:nvSpPr>
        <p:spPr>
          <a:xfrm>
            <a:off x="17543907" y="5757096"/>
            <a:ext cx="3098800" cy="2738564"/>
          </a:xfrm>
          <a:custGeom>
            <a:avLst/>
            <a:gdLst/>
            <a:ahLst/>
            <a:cxnLst/>
            <a:rect l="l" t="t" r="r" b="b"/>
            <a:pathLst>
              <a:path w="3098800" h="2738564">
                <a:moveTo>
                  <a:pt x="0" y="0"/>
                </a:moveTo>
                <a:lnTo>
                  <a:pt x="3098800" y="0"/>
                </a:lnTo>
                <a:lnTo>
                  <a:pt x="3098800" y="2738564"/>
                </a:lnTo>
                <a:lnTo>
                  <a:pt x="0" y="2738564"/>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a:p>
        </p:txBody>
      </p:sp>
      <p:sp>
        <p:nvSpPr>
          <p:cNvPr id="24" name="Freeform 24"/>
          <p:cNvSpPr/>
          <p:nvPr/>
        </p:nvSpPr>
        <p:spPr>
          <a:xfrm>
            <a:off x="11767019" y="-1742679"/>
            <a:ext cx="3098800" cy="2738564"/>
          </a:xfrm>
          <a:custGeom>
            <a:avLst/>
            <a:gdLst/>
            <a:ahLst/>
            <a:cxnLst/>
            <a:rect l="l" t="t" r="r" b="b"/>
            <a:pathLst>
              <a:path w="3098800" h="2738564">
                <a:moveTo>
                  <a:pt x="0" y="0"/>
                </a:moveTo>
                <a:lnTo>
                  <a:pt x="3098800" y="0"/>
                </a:lnTo>
                <a:lnTo>
                  <a:pt x="3098800" y="2738565"/>
                </a:lnTo>
                <a:lnTo>
                  <a:pt x="0" y="2738565"/>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a:p>
        </p:txBody>
      </p:sp>
      <p:sp>
        <p:nvSpPr>
          <p:cNvPr id="25" name="Freeform 25"/>
          <p:cNvSpPr/>
          <p:nvPr/>
        </p:nvSpPr>
        <p:spPr>
          <a:xfrm>
            <a:off x="17543907" y="9838093"/>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26" name="Freeform 26"/>
          <p:cNvSpPr/>
          <p:nvPr/>
        </p:nvSpPr>
        <p:spPr>
          <a:xfrm>
            <a:off x="-2785432" y="9977430"/>
            <a:ext cx="11434272" cy="1293877"/>
          </a:xfrm>
          <a:custGeom>
            <a:avLst/>
            <a:gdLst/>
            <a:ahLst/>
            <a:cxnLst/>
            <a:rect l="l" t="t" r="r" b="b"/>
            <a:pathLst>
              <a:path w="11434272" h="1293877">
                <a:moveTo>
                  <a:pt x="0" y="0"/>
                </a:moveTo>
                <a:lnTo>
                  <a:pt x="11434272" y="0"/>
                </a:lnTo>
                <a:lnTo>
                  <a:pt x="11434272" y="1293877"/>
                </a:lnTo>
                <a:lnTo>
                  <a:pt x="0" y="1293877"/>
                </a:lnTo>
                <a:lnTo>
                  <a:pt x="0" y="0"/>
                </a:lnTo>
                <a:close/>
              </a:path>
            </a:pathLst>
          </a:custGeom>
          <a:blipFill>
            <a:blip r:embed="rId19">
              <a:extLst>
                <a:ext uri="{96DAC541-7B7A-43D3-8B79-37D633B846F1}">
                  <asvg:svgBlip xmlns="" xmlns:asvg="http://schemas.microsoft.com/office/drawing/2016/SVG/main" r:embed="rId20"/>
                </a:ext>
              </a:extLst>
            </a:blip>
            <a:stretch>
              <a:fillRect t="-483256"/>
            </a:stretch>
          </a:blipFill>
        </p:spPr>
        <p:txBody>
          <a:bodyPr/>
          <a:lstStyle/>
          <a:p>
            <a:endParaRPr lang="en-US"/>
          </a:p>
        </p:txBody>
      </p:sp>
      <p:sp>
        <p:nvSpPr>
          <p:cNvPr id="27" name="Freeform 27"/>
          <p:cNvSpPr/>
          <p:nvPr/>
        </p:nvSpPr>
        <p:spPr>
          <a:xfrm>
            <a:off x="-508390" y="8777238"/>
            <a:ext cx="1752990" cy="1509762"/>
          </a:xfrm>
          <a:custGeom>
            <a:avLst/>
            <a:gdLst/>
            <a:ahLst/>
            <a:cxnLst/>
            <a:rect l="l" t="t" r="r" b="b"/>
            <a:pathLst>
              <a:path w="1752990" h="1509762">
                <a:moveTo>
                  <a:pt x="0" y="0"/>
                </a:moveTo>
                <a:lnTo>
                  <a:pt x="1752990" y="0"/>
                </a:lnTo>
                <a:lnTo>
                  <a:pt x="1752990" y="1509762"/>
                </a:lnTo>
                <a:lnTo>
                  <a:pt x="0" y="1509762"/>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endParaRPr lang="en-US"/>
          </a:p>
        </p:txBody>
      </p:sp>
      <p:sp>
        <p:nvSpPr>
          <p:cNvPr id="28" name="TextBox 28"/>
          <p:cNvSpPr txBox="1"/>
          <p:nvPr/>
        </p:nvSpPr>
        <p:spPr>
          <a:xfrm>
            <a:off x="1244600" y="2429723"/>
            <a:ext cx="6511886" cy="2905125"/>
          </a:xfrm>
          <a:prstGeom prst="rect">
            <a:avLst/>
          </a:prstGeom>
        </p:spPr>
        <p:txBody>
          <a:bodyPr lIns="0" tIns="0" rIns="0" bIns="0" rtlCol="0" anchor="t">
            <a:spAutoFit/>
          </a:bodyPr>
          <a:lstStyle/>
          <a:p>
            <a:pPr algn="l">
              <a:lnSpc>
                <a:spcPts val="10799"/>
              </a:lnSpc>
            </a:pPr>
            <a:r>
              <a:rPr lang="en-US" sz="8999" b="1">
                <a:solidFill>
                  <a:srgbClr val="1D1A1B"/>
                </a:solidFill>
                <a:latin typeface="iCiel Gotham Medium"/>
                <a:ea typeface="iCiel Gotham Medium"/>
                <a:cs typeface="iCiel Gotham Medium"/>
                <a:sym typeface="iCiel Gotham Medium"/>
              </a:rPr>
              <a:t>DẠY THÊM HỌC THÊM</a:t>
            </a:r>
          </a:p>
        </p:txBody>
      </p:sp>
      <p:sp>
        <p:nvSpPr>
          <p:cNvPr id="29" name="TextBox 29"/>
          <p:cNvSpPr txBox="1"/>
          <p:nvPr/>
        </p:nvSpPr>
        <p:spPr>
          <a:xfrm>
            <a:off x="1076325" y="1505798"/>
            <a:ext cx="8067675" cy="762000"/>
          </a:xfrm>
          <a:prstGeom prst="rect">
            <a:avLst/>
          </a:prstGeom>
        </p:spPr>
        <p:txBody>
          <a:bodyPr lIns="0" tIns="0" rIns="0" bIns="0" rtlCol="0" anchor="t">
            <a:spAutoFit/>
          </a:bodyPr>
          <a:lstStyle/>
          <a:p>
            <a:pPr algn="ctr">
              <a:lnSpc>
                <a:spcPts val="6299"/>
              </a:lnSpc>
              <a:spcBef>
                <a:spcPct val="0"/>
              </a:spcBef>
            </a:pPr>
            <a:r>
              <a:rPr lang="en-US" sz="4499" b="1">
                <a:solidFill>
                  <a:srgbClr val="1D1A1B"/>
                </a:solidFill>
                <a:latin typeface="Public Sans Bold"/>
                <a:ea typeface="Public Sans Bold"/>
                <a:cs typeface="Public Sans Bold"/>
                <a:sym typeface="Public Sans Bold"/>
              </a:rPr>
              <a:t>CỔNG THÔNG TIN QUẢN LÝ</a:t>
            </a:r>
          </a:p>
        </p:txBody>
      </p:sp>
      <p:sp>
        <p:nvSpPr>
          <p:cNvPr id="30" name="TextBox 30"/>
          <p:cNvSpPr txBox="1"/>
          <p:nvPr/>
        </p:nvSpPr>
        <p:spPr>
          <a:xfrm>
            <a:off x="1244600" y="5592023"/>
            <a:ext cx="7930016" cy="762000"/>
          </a:xfrm>
          <a:prstGeom prst="rect">
            <a:avLst/>
          </a:prstGeom>
        </p:spPr>
        <p:txBody>
          <a:bodyPr lIns="0" tIns="0" rIns="0" bIns="0" rtlCol="0" anchor="t">
            <a:spAutoFit/>
          </a:bodyPr>
          <a:lstStyle/>
          <a:p>
            <a:pPr algn="ctr">
              <a:lnSpc>
                <a:spcPts val="6299"/>
              </a:lnSpc>
              <a:spcBef>
                <a:spcPct val="0"/>
              </a:spcBef>
            </a:pPr>
            <a:r>
              <a:rPr lang="en-US" sz="4499" b="1">
                <a:solidFill>
                  <a:srgbClr val="1D1A1B"/>
                </a:solidFill>
                <a:latin typeface="Public Sans Bold"/>
                <a:ea typeface="Public Sans Bold"/>
                <a:cs typeface="Public Sans Bold"/>
                <a:sym typeface="Public Sans Bold"/>
              </a:rPr>
              <a:t>SỞ GD&amp;ĐT TP. HỒ CHÍ MINH</a:t>
            </a:r>
          </a:p>
        </p:txBody>
      </p:sp>
      <p:pic>
        <p:nvPicPr>
          <p:cNvPr id="32" name="Picture 31" descr="A logo with a star and a book&#10;&#10;AI-generated content may be incorrect.">
            <a:extLst>
              <a:ext uri="{FF2B5EF4-FFF2-40B4-BE49-F238E27FC236}">
                <a16:creationId xmlns:a16="http://schemas.microsoft.com/office/drawing/2014/main" id="{2126A72A-88B4-3A8E-6789-06ABBC7E6EA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253095" y="224528"/>
            <a:ext cx="1207152" cy="12397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2785432" y="9977430"/>
            <a:ext cx="11434272" cy="1293877"/>
          </a:xfrm>
          <a:custGeom>
            <a:avLst/>
            <a:gdLst/>
            <a:ahLst/>
            <a:cxnLst/>
            <a:rect l="l" t="t" r="r" b="b"/>
            <a:pathLst>
              <a:path w="11434272" h="1293877">
                <a:moveTo>
                  <a:pt x="0" y="0"/>
                </a:moveTo>
                <a:lnTo>
                  <a:pt x="11434272" y="0"/>
                </a:lnTo>
                <a:lnTo>
                  <a:pt x="11434272" y="1293877"/>
                </a:lnTo>
                <a:lnTo>
                  <a:pt x="0" y="1293877"/>
                </a:lnTo>
                <a:lnTo>
                  <a:pt x="0" y="0"/>
                </a:lnTo>
                <a:close/>
              </a:path>
            </a:pathLst>
          </a:custGeom>
          <a:blipFill>
            <a:blip r:embed="rId3">
              <a:extLst>
                <a:ext uri="{96DAC541-7B7A-43D3-8B79-37D633B846F1}">
                  <asvg:svgBlip xmlns="" xmlns:asvg="http://schemas.microsoft.com/office/drawing/2016/SVG/main" r:embed="rId4"/>
                </a:ext>
              </a:extLst>
            </a:blip>
            <a:stretch>
              <a:fillRect t="-483256"/>
            </a:stretch>
          </a:blipFill>
        </p:spPr>
        <p:txBody>
          <a:bodyPr/>
          <a:lstStyle/>
          <a:p>
            <a:endParaRPr lang="en-US"/>
          </a:p>
        </p:txBody>
      </p:sp>
      <p:sp>
        <p:nvSpPr>
          <p:cNvPr id="4" name="Freeform 4"/>
          <p:cNvSpPr/>
          <p:nvPr/>
        </p:nvSpPr>
        <p:spPr>
          <a:xfrm>
            <a:off x="-508390" y="8777238"/>
            <a:ext cx="1752990" cy="1509762"/>
          </a:xfrm>
          <a:custGeom>
            <a:avLst/>
            <a:gdLst/>
            <a:ahLst/>
            <a:cxnLst/>
            <a:rect l="l" t="t" r="r" b="b"/>
            <a:pathLst>
              <a:path w="1752990" h="1509762">
                <a:moveTo>
                  <a:pt x="0" y="0"/>
                </a:moveTo>
                <a:lnTo>
                  <a:pt x="1752990" y="0"/>
                </a:lnTo>
                <a:lnTo>
                  <a:pt x="1752990" y="1509762"/>
                </a:lnTo>
                <a:lnTo>
                  <a:pt x="0" y="150976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5400000">
            <a:off x="17071560" y="10170587"/>
            <a:ext cx="2172079" cy="690405"/>
          </a:xfrm>
          <a:custGeom>
            <a:avLst/>
            <a:gdLst/>
            <a:ahLst/>
            <a:cxnLst/>
            <a:rect l="l" t="t" r="r" b="b"/>
            <a:pathLst>
              <a:path w="2172079" h="690405">
                <a:moveTo>
                  <a:pt x="0" y="0"/>
                </a:moveTo>
                <a:lnTo>
                  <a:pt x="2172079" y="0"/>
                </a:lnTo>
                <a:lnTo>
                  <a:pt x="2172079" y="690405"/>
                </a:lnTo>
                <a:lnTo>
                  <a:pt x="0" y="690405"/>
                </a:lnTo>
                <a:lnTo>
                  <a:pt x="0" y="0"/>
                </a:lnTo>
                <a:close/>
              </a:path>
            </a:pathLst>
          </a:custGeom>
          <a:blipFill>
            <a:blip r:embed="rId7">
              <a:extLst>
                <a:ext uri="{96DAC541-7B7A-43D3-8B79-37D633B846F1}">
                  <asvg:svgBlip xmlns="" xmlns:asvg="http://schemas.microsoft.com/office/drawing/2016/SVG/main" r:embed="rId8"/>
                </a:ext>
              </a:extLst>
            </a:blip>
            <a:stretch>
              <a:fillRect t="-23484"/>
            </a:stretch>
          </a:blipFill>
        </p:spPr>
        <p:txBody>
          <a:bodyPr/>
          <a:lstStyle/>
          <a:p>
            <a:endParaRPr lang="en-US"/>
          </a:p>
        </p:txBody>
      </p:sp>
      <p:grpSp>
        <p:nvGrpSpPr>
          <p:cNvPr id="6" name="Group 6"/>
          <p:cNvGrpSpPr/>
          <p:nvPr/>
        </p:nvGrpSpPr>
        <p:grpSpPr>
          <a:xfrm rot="-10800000">
            <a:off x="13962050" y="-1511325"/>
            <a:ext cx="5151463" cy="2368575"/>
            <a:chOff x="0" y="0"/>
            <a:chExt cx="1223810" cy="562692"/>
          </a:xfrm>
        </p:grpSpPr>
        <p:sp>
          <p:nvSpPr>
            <p:cNvPr id="7" name="Freeform 7"/>
            <p:cNvSpPr/>
            <p:nvPr/>
          </p:nvSpPr>
          <p:spPr>
            <a:xfrm>
              <a:off x="0" y="0"/>
              <a:ext cx="1223810" cy="562692"/>
            </a:xfrm>
            <a:custGeom>
              <a:avLst/>
              <a:gdLst/>
              <a:ahLst/>
              <a:cxnLst/>
              <a:rect l="l" t="t" r="r" b="b"/>
              <a:pathLst>
                <a:path w="1223810" h="562692">
                  <a:moveTo>
                    <a:pt x="1223810" y="281346"/>
                  </a:moveTo>
                  <a:lnTo>
                    <a:pt x="1020610" y="562692"/>
                  </a:lnTo>
                  <a:lnTo>
                    <a:pt x="203200" y="562692"/>
                  </a:lnTo>
                  <a:lnTo>
                    <a:pt x="0" y="281346"/>
                  </a:lnTo>
                  <a:lnTo>
                    <a:pt x="203200" y="0"/>
                  </a:lnTo>
                  <a:lnTo>
                    <a:pt x="1020610" y="0"/>
                  </a:lnTo>
                  <a:lnTo>
                    <a:pt x="1223810" y="281346"/>
                  </a:lnTo>
                  <a:close/>
                </a:path>
              </a:pathLst>
            </a:custGeom>
            <a:solidFill>
              <a:srgbClr val="A10D00"/>
            </a:solidFill>
          </p:spPr>
          <p:txBody>
            <a:bodyPr/>
            <a:lstStyle/>
            <a:p>
              <a:endParaRPr lang="en-US"/>
            </a:p>
          </p:txBody>
        </p:sp>
        <p:sp>
          <p:nvSpPr>
            <p:cNvPr id="8" name="TextBox 8"/>
            <p:cNvSpPr txBox="1"/>
            <p:nvPr/>
          </p:nvSpPr>
          <p:spPr>
            <a:xfrm>
              <a:off x="114300" y="-57150"/>
              <a:ext cx="995210" cy="619842"/>
            </a:xfrm>
            <a:prstGeom prst="rect">
              <a:avLst/>
            </a:prstGeom>
          </p:spPr>
          <p:txBody>
            <a:bodyPr lIns="50800" tIns="50800" rIns="50800" bIns="50800" rtlCol="0" anchor="ctr"/>
            <a:lstStyle/>
            <a:p>
              <a:pPr algn="ctr">
                <a:lnSpc>
                  <a:spcPts val="3499"/>
                </a:lnSpc>
              </a:pPr>
              <a:endParaRPr/>
            </a:p>
          </p:txBody>
        </p:sp>
      </p:grpSp>
      <p:grpSp>
        <p:nvGrpSpPr>
          <p:cNvPr id="9" name="Group 9"/>
          <p:cNvGrpSpPr/>
          <p:nvPr/>
        </p:nvGrpSpPr>
        <p:grpSpPr>
          <a:xfrm rot="-10800000">
            <a:off x="1028700" y="-773671"/>
            <a:ext cx="16014700" cy="1198000"/>
            <a:chOff x="0" y="0"/>
            <a:chExt cx="8542899" cy="639062"/>
          </a:xfrm>
        </p:grpSpPr>
        <p:sp>
          <p:nvSpPr>
            <p:cNvPr id="10" name="Freeform 10"/>
            <p:cNvSpPr/>
            <p:nvPr/>
          </p:nvSpPr>
          <p:spPr>
            <a:xfrm>
              <a:off x="0" y="0"/>
              <a:ext cx="8542899" cy="639062"/>
            </a:xfrm>
            <a:custGeom>
              <a:avLst/>
              <a:gdLst/>
              <a:ahLst/>
              <a:cxnLst/>
              <a:rect l="l" t="t" r="r" b="b"/>
              <a:pathLst>
                <a:path w="8542899" h="639062">
                  <a:moveTo>
                    <a:pt x="8542899" y="319531"/>
                  </a:moveTo>
                  <a:lnTo>
                    <a:pt x="8339699" y="639062"/>
                  </a:lnTo>
                  <a:lnTo>
                    <a:pt x="203200" y="639062"/>
                  </a:lnTo>
                  <a:lnTo>
                    <a:pt x="0" y="319531"/>
                  </a:lnTo>
                  <a:lnTo>
                    <a:pt x="203200" y="0"/>
                  </a:lnTo>
                  <a:lnTo>
                    <a:pt x="8339699" y="0"/>
                  </a:lnTo>
                  <a:lnTo>
                    <a:pt x="8542899" y="319531"/>
                  </a:lnTo>
                  <a:close/>
                </a:path>
              </a:pathLst>
            </a:custGeom>
            <a:solidFill>
              <a:srgbClr val="B51F19"/>
            </a:solidFill>
            <a:ln w="57150" cap="sq">
              <a:solidFill>
                <a:srgbClr val="FFFFFF"/>
              </a:solidFill>
              <a:prstDash val="solid"/>
              <a:miter/>
            </a:ln>
          </p:spPr>
          <p:txBody>
            <a:bodyPr/>
            <a:lstStyle/>
            <a:p>
              <a:endParaRPr lang="en-US"/>
            </a:p>
          </p:txBody>
        </p:sp>
        <p:sp>
          <p:nvSpPr>
            <p:cNvPr id="11" name="TextBox 11"/>
            <p:cNvSpPr txBox="1"/>
            <p:nvPr/>
          </p:nvSpPr>
          <p:spPr>
            <a:xfrm>
              <a:off x="114300" y="-57150"/>
              <a:ext cx="8314299" cy="696212"/>
            </a:xfrm>
            <a:prstGeom prst="rect">
              <a:avLst/>
            </a:prstGeom>
          </p:spPr>
          <p:txBody>
            <a:bodyPr lIns="50800" tIns="50800" rIns="50800" bIns="50800" rtlCol="0" anchor="ctr"/>
            <a:lstStyle/>
            <a:p>
              <a:pPr algn="ctr">
                <a:lnSpc>
                  <a:spcPts val="3499"/>
                </a:lnSpc>
              </a:pPr>
              <a:endParaRPr/>
            </a:p>
          </p:txBody>
        </p:sp>
      </p:grpSp>
      <p:sp>
        <p:nvSpPr>
          <p:cNvPr id="12" name="Freeform 12"/>
          <p:cNvSpPr/>
          <p:nvPr/>
        </p:nvSpPr>
        <p:spPr>
          <a:xfrm>
            <a:off x="16537781" y="-2032197"/>
            <a:ext cx="3098800" cy="2738564"/>
          </a:xfrm>
          <a:custGeom>
            <a:avLst/>
            <a:gdLst/>
            <a:ahLst/>
            <a:cxnLst/>
            <a:rect l="l" t="t" r="r" b="b"/>
            <a:pathLst>
              <a:path w="3098800" h="2738564">
                <a:moveTo>
                  <a:pt x="0" y="0"/>
                </a:moveTo>
                <a:lnTo>
                  <a:pt x="3098800" y="0"/>
                </a:lnTo>
                <a:lnTo>
                  <a:pt x="3098800" y="2738564"/>
                </a:lnTo>
                <a:lnTo>
                  <a:pt x="0" y="273856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3" name="Freeform 13"/>
          <p:cNvSpPr/>
          <p:nvPr/>
        </p:nvSpPr>
        <p:spPr>
          <a:xfrm>
            <a:off x="17259300" y="-477220"/>
            <a:ext cx="1106195" cy="901549"/>
          </a:xfrm>
          <a:custGeom>
            <a:avLst/>
            <a:gdLst/>
            <a:ahLst/>
            <a:cxnLst/>
            <a:rect l="l" t="t" r="r" b="b"/>
            <a:pathLst>
              <a:path w="1106195" h="901549">
                <a:moveTo>
                  <a:pt x="0" y="0"/>
                </a:moveTo>
                <a:lnTo>
                  <a:pt x="1106195" y="0"/>
                </a:lnTo>
                <a:lnTo>
                  <a:pt x="1106195" y="901549"/>
                </a:lnTo>
                <a:lnTo>
                  <a:pt x="0" y="90154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4" name="Freeform 14"/>
          <p:cNvSpPr/>
          <p:nvPr/>
        </p:nvSpPr>
        <p:spPr>
          <a:xfrm>
            <a:off x="-508390" y="1305137"/>
            <a:ext cx="14071990" cy="8334163"/>
          </a:xfrm>
          <a:custGeom>
            <a:avLst/>
            <a:gdLst/>
            <a:ahLst/>
            <a:cxnLst/>
            <a:rect l="l" t="t" r="r" b="b"/>
            <a:pathLst>
              <a:path w="13540388" h="6617865">
                <a:moveTo>
                  <a:pt x="0" y="0"/>
                </a:moveTo>
                <a:lnTo>
                  <a:pt x="13540388" y="0"/>
                </a:lnTo>
                <a:lnTo>
                  <a:pt x="13540388" y="6617864"/>
                </a:lnTo>
                <a:lnTo>
                  <a:pt x="0" y="6617864"/>
                </a:lnTo>
                <a:lnTo>
                  <a:pt x="0" y="0"/>
                </a:lnTo>
                <a:close/>
              </a:path>
            </a:pathLst>
          </a:custGeom>
          <a:blipFill>
            <a:blip r:embed="rId13"/>
            <a:stretch>
              <a:fillRect/>
            </a:stretch>
          </a:blipFill>
        </p:spPr>
        <p:txBody>
          <a:bodyPr/>
          <a:lstStyle/>
          <a:p>
            <a:endParaRPr lang="en-US"/>
          </a:p>
        </p:txBody>
      </p:sp>
      <p:sp>
        <p:nvSpPr>
          <p:cNvPr id="15" name="TextBox 15"/>
          <p:cNvSpPr txBox="1"/>
          <p:nvPr/>
        </p:nvSpPr>
        <p:spPr>
          <a:xfrm>
            <a:off x="2861412" y="658742"/>
            <a:ext cx="12565177" cy="962025"/>
          </a:xfrm>
          <a:prstGeom prst="rect">
            <a:avLst/>
          </a:prstGeom>
        </p:spPr>
        <p:txBody>
          <a:bodyPr lIns="0" tIns="0" rIns="0" bIns="0" rtlCol="0" anchor="t">
            <a:spAutoFit/>
          </a:bodyPr>
          <a:lstStyle/>
          <a:p>
            <a:pPr algn="l">
              <a:lnSpc>
                <a:spcPts val="7500"/>
              </a:lnSpc>
            </a:pPr>
            <a:r>
              <a:rPr lang="en-US" sz="6000" b="1">
                <a:solidFill>
                  <a:srgbClr val="1D1A1B"/>
                </a:solidFill>
                <a:latin typeface="Public Sans Bold"/>
                <a:ea typeface="Public Sans Bold"/>
                <a:cs typeface="Public Sans Bold"/>
                <a:sym typeface="Public Sans Bold"/>
              </a:rPr>
              <a:t>ỦY BAN NHÂN DÂN ĐỊA PHƯƠNG</a:t>
            </a:r>
          </a:p>
        </p:txBody>
      </p:sp>
      <p:sp>
        <p:nvSpPr>
          <p:cNvPr id="16" name="TextBox 16"/>
          <p:cNvSpPr txBox="1"/>
          <p:nvPr/>
        </p:nvSpPr>
        <p:spPr>
          <a:xfrm>
            <a:off x="13163444" y="3911061"/>
            <a:ext cx="4526289" cy="2120900"/>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Cung cấp cái nhìn tổng thể về dữ liệu và hoạt động dạy thêm học thêm bao gồm số lượng trung tâm, số lượng lớp, số lượng giáo viên, số lượng học viên, và các thông tin chi tiết về lớp học trên địa bàn Phường/Xã</a:t>
            </a:r>
          </a:p>
        </p:txBody>
      </p:sp>
      <p:sp>
        <p:nvSpPr>
          <p:cNvPr id="17" name="TextBox 17"/>
          <p:cNvSpPr txBox="1"/>
          <p:nvPr/>
        </p:nvSpPr>
        <p:spPr>
          <a:xfrm>
            <a:off x="13163444" y="3391913"/>
            <a:ext cx="3259182"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Tổng quan</a:t>
            </a:r>
          </a:p>
        </p:txBody>
      </p:sp>
      <p:sp>
        <p:nvSpPr>
          <p:cNvPr id="18" name="TextBox 18"/>
          <p:cNvSpPr txBox="1"/>
          <p:nvPr/>
        </p:nvSpPr>
        <p:spPr>
          <a:xfrm>
            <a:off x="13163444" y="6782798"/>
            <a:ext cx="4526289" cy="1063625"/>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Khai báo, quản lý thông tin tài khoản các trung tâm dạy thêm trên địa bàn Phường/Xã.</a:t>
            </a:r>
          </a:p>
        </p:txBody>
      </p:sp>
      <p:sp>
        <p:nvSpPr>
          <p:cNvPr id="19" name="TextBox 19"/>
          <p:cNvSpPr txBox="1"/>
          <p:nvPr/>
        </p:nvSpPr>
        <p:spPr>
          <a:xfrm>
            <a:off x="13163444" y="6170023"/>
            <a:ext cx="3259182"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Trung tâm dạy thêm</a:t>
            </a:r>
          </a:p>
        </p:txBody>
      </p:sp>
      <p:sp>
        <p:nvSpPr>
          <p:cNvPr id="20" name="TextBox 20"/>
          <p:cNvSpPr txBox="1"/>
          <p:nvPr/>
        </p:nvSpPr>
        <p:spPr>
          <a:xfrm>
            <a:off x="3000077" y="9138398"/>
            <a:ext cx="6766103" cy="358775"/>
          </a:xfrm>
          <a:prstGeom prst="rect">
            <a:avLst/>
          </a:prstGeom>
        </p:spPr>
        <p:txBody>
          <a:bodyPr lIns="0" tIns="0" rIns="0" bIns="0" rtlCol="0" anchor="t">
            <a:spAutoFit/>
          </a:bodyPr>
          <a:lstStyle/>
          <a:p>
            <a:pPr algn="l">
              <a:lnSpc>
                <a:spcPts val="2800"/>
              </a:lnSpc>
            </a:pPr>
            <a:r>
              <a:rPr lang="en-US" sz="2000" i="1">
                <a:solidFill>
                  <a:srgbClr val="1D1A1B"/>
                </a:solidFill>
                <a:latin typeface="Public Sans Italics"/>
                <a:ea typeface="Public Sans Italics"/>
                <a:cs typeface="Public Sans Italics"/>
                <a:sym typeface="Public Sans Italics"/>
              </a:rPr>
              <a:t>Giao diện tổng quan hệ thống quản lý dạy thêm học thêm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2785432" y="9977430"/>
            <a:ext cx="11434272" cy="1293877"/>
          </a:xfrm>
          <a:custGeom>
            <a:avLst/>
            <a:gdLst/>
            <a:ahLst/>
            <a:cxnLst/>
            <a:rect l="l" t="t" r="r" b="b"/>
            <a:pathLst>
              <a:path w="11434272" h="1293877">
                <a:moveTo>
                  <a:pt x="0" y="0"/>
                </a:moveTo>
                <a:lnTo>
                  <a:pt x="11434272" y="0"/>
                </a:lnTo>
                <a:lnTo>
                  <a:pt x="11434272" y="1293877"/>
                </a:lnTo>
                <a:lnTo>
                  <a:pt x="0" y="1293877"/>
                </a:lnTo>
                <a:lnTo>
                  <a:pt x="0" y="0"/>
                </a:lnTo>
                <a:close/>
              </a:path>
            </a:pathLst>
          </a:custGeom>
          <a:blipFill>
            <a:blip r:embed="rId3">
              <a:extLst>
                <a:ext uri="{96DAC541-7B7A-43D3-8B79-37D633B846F1}">
                  <asvg:svgBlip xmlns="" xmlns:asvg="http://schemas.microsoft.com/office/drawing/2016/SVG/main" r:embed="rId4"/>
                </a:ext>
              </a:extLst>
            </a:blip>
            <a:stretch>
              <a:fillRect t="-483256"/>
            </a:stretch>
          </a:blipFill>
        </p:spPr>
        <p:txBody>
          <a:bodyPr/>
          <a:lstStyle/>
          <a:p>
            <a:endParaRPr lang="en-US"/>
          </a:p>
        </p:txBody>
      </p:sp>
      <p:sp>
        <p:nvSpPr>
          <p:cNvPr id="4" name="Freeform 4"/>
          <p:cNvSpPr/>
          <p:nvPr/>
        </p:nvSpPr>
        <p:spPr>
          <a:xfrm>
            <a:off x="-508390" y="8777238"/>
            <a:ext cx="1752990" cy="1509762"/>
          </a:xfrm>
          <a:custGeom>
            <a:avLst/>
            <a:gdLst/>
            <a:ahLst/>
            <a:cxnLst/>
            <a:rect l="l" t="t" r="r" b="b"/>
            <a:pathLst>
              <a:path w="1752990" h="1509762">
                <a:moveTo>
                  <a:pt x="0" y="0"/>
                </a:moveTo>
                <a:lnTo>
                  <a:pt x="1752990" y="0"/>
                </a:lnTo>
                <a:lnTo>
                  <a:pt x="1752990" y="1509762"/>
                </a:lnTo>
                <a:lnTo>
                  <a:pt x="0" y="150976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5400000">
            <a:off x="17071560" y="10170587"/>
            <a:ext cx="2172079" cy="690405"/>
          </a:xfrm>
          <a:custGeom>
            <a:avLst/>
            <a:gdLst/>
            <a:ahLst/>
            <a:cxnLst/>
            <a:rect l="l" t="t" r="r" b="b"/>
            <a:pathLst>
              <a:path w="2172079" h="690405">
                <a:moveTo>
                  <a:pt x="0" y="0"/>
                </a:moveTo>
                <a:lnTo>
                  <a:pt x="2172079" y="0"/>
                </a:lnTo>
                <a:lnTo>
                  <a:pt x="2172079" y="690405"/>
                </a:lnTo>
                <a:lnTo>
                  <a:pt x="0" y="690405"/>
                </a:lnTo>
                <a:lnTo>
                  <a:pt x="0" y="0"/>
                </a:lnTo>
                <a:close/>
              </a:path>
            </a:pathLst>
          </a:custGeom>
          <a:blipFill>
            <a:blip r:embed="rId7">
              <a:extLst>
                <a:ext uri="{96DAC541-7B7A-43D3-8B79-37D633B846F1}">
                  <asvg:svgBlip xmlns="" xmlns:asvg="http://schemas.microsoft.com/office/drawing/2016/SVG/main" r:embed="rId8"/>
                </a:ext>
              </a:extLst>
            </a:blip>
            <a:stretch>
              <a:fillRect t="-23484"/>
            </a:stretch>
          </a:blipFill>
        </p:spPr>
        <p:txBody>
          <a:bodyPr/>
          <a:lstStyle/>
          <a:p>
            <a:endParaRPr lang="en-US"/>
          </a:p>
        </p:txBody>
      </p:sp>
      <p:grpSp>
        <p:nvGrpSpPr>
          <p:cNvPr id="6" name="Group 6"/>
          <p:cNvGrpSpPr/>
          <p:nvPr/>
        </p:nvGrpSpPr>
        <p:grpSpPr>
          <a:xfrm rot="-10800000">
            <a:off x="13962050" y="-1511325"/>
            <a:ext cx="5151463" cy="2368575"/>
            <a:chOff x="0" y="0"/>
            <a:chExt cx="1223810" cy="562692"/>
          </a:xfrm>
        </p:grpSpPr>
        <p:sp>
          <p:nvSpPr>
            <p:cNvPr id="7" name="Freeform 7"/>
            <p:cNvSpPr/>
            <p:nvPr/>
          </p:nvSpPr>
          <p:spPr>
            <a:xfrm>
              <a:off x="0" y="0"/>
              <a:ext cx="1223810" cy="562692"/>
            </a:xfrm>
            <a:custGeom>
              <a:avLst/>
              <a:gdLst/>
              <a:ahLst/>
              <a:cxnLst/>
              <a:rect l="l" t="t" r="r" b="b"/>
              <a:pathLst>
                <a:path w="1223810" h="562692">
                  <a:moveTo>
                    <a:pt x="1223810" y="281346"/>
                  </a:moveTo>
                  <a:lnTo>
                    <a:pt x="1020610" y="562692"/>
                  </a:lnTo>
                  <a:lnTo>
                    <a:pt x="203200" y="562692"/>
                  </a:lnTo>
                  <a:lnTo>
                    <a:pt x="0" y="281346"/>
                  </a:lnTo>
                  <a:lnTo>
                    <a:pt x="203200" y="0"/>
                  </a:lnTo>
                  <a:lnTo>
                    <a:pt x="1020610" y="0"/>
                  </a:lnTo>
                  <a:lnTo>
                    <a:pt x="1223810" y="281346"/>
                  </a:lnTo>
                  <a:close/>
                </a:path>
              </a:pathLst>
            </a:custGeom>
            <a:solidFill>
              <a:srgbClr val="A10D00"/>
            </a:solidFill>
          </p:spPr>
          <p:txBody>
            <a:bodyPr/>
            <a:lstStyle/>
            <a:p>
              <a:endParaRPr lang="en-US"/>
            </a:p>
          </p:txBody>
        </p:sp>
        <p:sp>
          <p:nvSpPr>
            <p:cNvPr id="8" name="TextBox 8"/>
            <p:cNvSpPr txBox="1"/>
            <p:nvPr/>
          </p:nvSpPr>
          <p:spPr>
            <a:xfrm>
              <a:off x="114300" y="-57150"/>
              <a:ext cx="995210" cy="619842"/>
            </a:xfrm>
            <a:prstGeom prst="rect">
              <a:avLst/>
            </a:prstGeom>
          </p:spPr>
          <p:txBody>
            <a:bodyPr lIns="50800" tIns="50800" rIns="50800" bIns="50800" rtlCol="0" anchor="ctr"/>
            <a:lstStyle/>
            <a:p>
              <a:pPr algn="ctr">
                <a:lnSpc>
                  <a:spcPts val="3499"/>
                </a:lnSpc>
              </a:pPr>
              <a:endParaRPr/>
            </a:p>
          </p:txBody>
        </p:sp>
      </p:grpSp>
      <p:grpSp>
        <p:nvGrpSpPr>
          <p:cNvPr id="9" name="Group 9"/>
          <p:cNvGrpSpPr/>
          <p:nvPr/>
        </p:nvGrpSpPr>
        <p:grpSpPr>
          <a:xfrm rot="-10800000">
            <a:off x="1028700" y="-773671"/>
            <a:ext cx="16014700" cy="1198000"/>
            <a:chOff x="0" y="0"/>
            <a:chExt cx="8542899" cy="639062"/>
          </a:xfrm>
        </p:grpSpPr>
        <p:sp>
          <p:nvSpPr>
            <p:cNvPr id="10" name="Freeform 10"/>
            <p:cNvSpPr/>
            <p:nvPr/>
          </p:nvSpPr>
          <p:spPr>
            <a:xfrm>
              <a:off x="0" y="0"/>
              <a:ext cx="8542899" cy="639062"/>
            </a:xfrm>
            <a:custGeom>
              <a:avLst/>
              <a:gdLst/>
              <a:ahLst/>
              <a:cxnLst/>
              <a:rect l="l" t="t" r="r" b="b"/>
              <a:pathLst>
                <a:path w="8542899" h="639062">
                  <a:moveTo>
                    <a:pt x="8542899" y="319531"/>
                  </a:moveTo>
                  <a:lnTo>
                    <a:pt x="8339699" y="639062"/>
                  </a:lnTo>
                  <a:lnTo>
                    <a:pt x="203200" y="639062"/>
                  </a:lnTo>
                  <a:lnTo>
                    <a:pt x="0" y="319531"/>
                  </a:lnTo>
                  <a:lnTo>
                    <a:pt x="203200" y="0"/>
                  </a:lnTo>
                  <a:lnTo>
                    <a:pt x="8339699" y="0"/>
                  </a:lnTo>
                  <a:lnTo>
                    <a:pt x="8542899" y="319531"/>
                  </a:lnTo>
                  <a:close/>
                </a:path>
              </a:pathLst>
            </a:custGeom>
            <a:solidFill>
              <a:srgbClr val="B51F19"/>
            </a:solidFill>
            <a:ln w="57150" cap="sq">
              <a:solidFill>
                <a:srgbClr val="FFFFFF"/>
              </a:solidFill>
              <a:prstDash val="solid"/>
              <a:miter/>
            </a:ln>
          </p:spPr>
          <p:txBody>
            <a:bodyPr/>
            <a:lstStyle/>
            <a:p>
              <a:endParaRPr lang="en-US"/>
            </a:p>
          </p:txBody>
        </p:sp>
        <p:sp>
          <p:nvSpPr>
            <p:cNvPr id="11" name="TextBox 11"/>
            <p:cNvSpPr txBox="1"/>
            <p:nvPr/>
          </p:nvSpPr>
          <p:spPr>
            <a:xfrm>
              <a:off x="114300" y="-57150"/>
              <a:ext cx="8314299" cy="696212"/>
            </a:xfrm>
            <a:prstGeom prst="rect">
              <a:avLst/>
            </a:prstGeom>
          </p:spPr>
          <p:txBody>
            <a:bodyPr lIns="50800" tIns="50800" rIns="50800" bIns="50800" rtlCol="0" anchor="ctr"/>
            <a:lstStyle/>
            <a:p>
              <a:pPr algn="ctr">
                <a:lnSpc>
                  <a:spcPts val="3499"/>
                </a:lnSpc>
              </a:pPr>
              <a:endParaRPr/>
            </a:p>
          </p:txBody>
        </p:sp>
      </p:grpSp>
      <p:sp>
        <p:nvSpPr>
          <p:cNvPr id="12" name="Freeform 12"/>
          <p:cNvSpPr/>
          <p:nvPr/>
        </p:nvSpPr>
        <p:spPr>
          <a:xfrm>
            <a:off x="16537781" y="-2032197"/>
            <a:ext cx="3098800" cy="2738564"/>
          </a:xfrm>
          <a:custGeom>
            <a:avLst/>
            <a:gdLst/>
            <a:ahLst/>
            <a:cxnLst/>
            <a:rect l="l" t="t" r="r" b="b"/>
            <a:pathLst>
              <a:path w="3098800" h="2738564">
                <a:moveTo>
                  <a:pt x="0" y="0"/>
                </a:moveTo>
                <a:lnTo>
                  <a:pt x="3098800" y="0"/>
                </a:lnTo>
                <a:lnTo>
                  <a:pt x="3098800" y="2738564"/>
                </a:lnTo>
                <a:lnTo>
                  <a:pt x="0" y="273856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3" name="Freeform 13"/>
          <p:cNvSpPr/>
          <p:nvPr/>
        </p:nvSpPr>
        <p:spPr>
          <a:xfrm>
            <a:off x="17259300" y="-477220"/>
            <a:ext cx="1106195" cy="901549"/>
          </a:xfrm>
          <a:custGeom>
            <a:avLst/>
            <a:gdLst/>
            <a:ahLst/>
            <a:cxnLst/>
            <a:rect l="l" t="t" r="r" b="b"/>
            <a:pathLst>
              <a:path w="1106195" h="901549">
                <a:moveTo>
                  <a:pt x="0" y="0"/>
                </a:moveTo>
                <a:lnTo>
                  <a:pt x="1106195" y="0"/>
                </a:lnTo>
                <a:lnTo>
                  <a:pt x="1106195" y="901549"/>
                </a:lnTo>
                <a:lnTo>
                  <a:pt x="0" y="90154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4" name="Freeform 14"/>
          <p:cNvSpPr/>
          <p:nvPr/>
        </p:nvSpPr>
        <p:spPr>
          <a:xfrm>
            <a:off x="-401589" y="4345472"/>
            <a:ext cx="19860175" cy="5660150"/>
          </a:xfrm>
          <a:custGeom>
            <a:avLst/>
            <a:gdLst/>
            <a:ahLst/>
            <a:cxnLst/>
            <a:rect l="l" t="t" r="r" b="b"/>
            <a:pathLst>
              <a:path w="19860175" h="5660150">
                <a:moveTo>
                  <a:pt x="0" y="0"/>
                </a:moveTo>
                <a:lnTo>
                  <a:pt x="19860175" y="0"/>
                </a:lnTo>
                <a:lnTo>
                  <a:pt x="19860175" y="5660150"/>
                </a:lnTo>
                <a:lnTo>
                  <a:pt x="0" y="5660150"/>
                </a:lnTo>
                <a:lnTo>
                  <a:pt x="0" y="0"/>
                </a:lnTo>
                <a:close/>
              </a:path>
            </a:pathLst>
          </a:custGeom>
          <a:blipFill>
            <a:blip r:embed="rId13"/>
            <a:stretch>
              <a:fillRect/>
            </a:stretch>
          </a:blipFill>
        </p:spPr>
        <p:txBody>
          <a:bodyPr/>
          <a:lstStyle/>
          <a:p>
            <a:endParaRPr lang="en-US"/>
          </a:p>
        </p:txBody>
      </p:sp>
      <p:sp>
        <p:nvSpPr>
          <p:cNvPr id="15" name="TextBox 15"/>
          <p:cNvSpPr txBox="1"/>
          <p:nvPr/>
        </p:nvSpPr>
        <p:spPr>
          <a:xfrm>
            <a:off x="4727389" y="658742"/>
            <a:ext cx="8833222" cy="962025"/>
          </a:xfrm>
          <a:prstGeom prst="rect">
            <a:avLst/>
          </a:prstGeom>
        </p:spPr>
        <p:txBody>
          <a:bodyPr lIns="0" tIns="0" rIns="0" bIns="0" rtlCol="0" anchor="t">
            <a:spAutoFit/>
          </a:bodyPr>
          <a:lstStyle/>
          <a:p>
            <a:pPr algn="l">
              <a:lnSpc>
                <a:spcPts val="7500"/>
              </a:lnSpc>
            </a:pPr>
            <a:r>
              <a:rPr lang="en-US" sz="6000" b="1">
                <a:solidFill>
                  <a:srgbClr val="1D1A1B"/>
                </a:solidFill>
                <a:latin typeface="Public Sans Bold"/>
                <a:ea typeface="Public Sans Bold"/>
                <a:cs typeface="Public Sans Bold"/>
                <a:sym typeface="Public Sans Bold"/>
              </a:rPr>
              <a:t>TRUNG TÂM DẠY THÊM</a:t>
            </a:r>
          </a:p>
        </p:txBody>
      </p:sp>
      <p:sp>
        <p:nvSpPr>
          <p:cNvPr id="16" name="TextBox 16"/>
          <p:cNvSpPr txBox="1"/>
          <p:nvPr/>
        </p:nvSpPr>
        <p:spPr>
          <a:xfrm>
            <a:off x="1928232" y="2368515"/>
            <a:ext cx="14411417" cy="711200"/>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Cung cấp cái nhìn tổng thể về dữ liệu và hoạt động dạy thêm học thêm của các trung tâm thông qua các số liệu thống kê. Các số liệu này bao gồm Số lượng lớp, Số lượng giáo viên, Số lượng học viên.</a:t>
            </a:r>
          </a:p>
        </p:txBody>
      </p:sp>
      <p:sp>
        <p:nvSpPr>
          <p:cNvPr id="17" name="TextBox 17"/>
          <p:cNvSpPr txBox="1"/>
          <p:nvPr/>
        </p:nvSpPr>
        <p:spPr>
          <a:xfrm>
            <a:off x="1928232" y="1849367"/>
            <a:ext cx="10377029"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Tổng quan</a:t>
            </a:r>
          </a:p>
        </p:txBody>
      </p:sp>
      <p:sp>
        <p:nvSpPr>
          <p:cNvPr id="18" name="TextBox 18"/>
          <p:cNvSpPr txBox="1"/>
          <p:nvPr/>
        </p:nvSpPr>
        <p:spPr>
          <a:xfrm>
            <a:off x="1948351" y="3748572"/>
            <a:ext cx="14411417" cy="711200"/>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Chi tiết thông tin Giáo viên, Học viên, Lớp học, Môn học</a:t>
            </a:r>
          </a:p>
          <a:p>
            <a:pPr algn="just">
              <a:lnSpc>
                <a:spcPts val="2800"/>
              </a:lnSpc>
            </a:pPr>
            <a:r>
              <a:rPr lang="en-US" sz="2000">
                <a:solidFill>
                  <a:srgbClr val="1D1A1B"/>
                </a:solidFill>
                <a:latin typeface="Public Sans"/>
                <a:ea typeface="Public Sans"/>
                <a:cs typeface="Public Sans"/>
                <a:sym typeface="Public Sans"/>
              </a:rPr>
              <a:t>Khai báo thông tin chi tiết của đơn vị, cung cấp tài khoản đăng nhập</a:t>
            </a:r>
          </a:p>
        </p:txBody>
      </p:sp>
      <p:sp>
        <p:nvSpPr>
          <p:cNvPr id="19" name="TextBox 19"/>
          <p:cNvSpPr txBox="1"/>
          <p:nvPr/>
        </p:nvSpPr>
        <p:spPr>
          <a:xfrm>
            <a:off x="1928232" y="3231047"/>
            <a:ext cx="11642439"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Danh mục dữ liệu: Giáo viên, Học viên, Lớp học, Môn học, Thông tin trung tâm</a:t>
            </a:r>
          </a:p>
        </p:txBody>
      </p:sp>
      <p:sp>
        <p:nvSpPr>
          <p:cNvPr id="20" name="TextBox 20"/>
          <p:cNvSpPr txBox="1"/>
          <p:nvPr/>
        </p:nvSpPr>
        <p:spPr>
          <a:xfrm>
            <a:off x="6145447" y="9474969"/>
            <a:ext cx="6766103" cy="358775"/>
          </a:xfrm>
          <a:prstGeom prst="rect">
            <a:avLst/>
          </a:prstGeom>
        </p:spPr>
        <p:txBody>
          <a:bodyPr lIns="0" tIns="0" rIns="0" bIns="0" rtlCol="0" anchor="t">
            <a:spAutoFit/>
          </a:bodyPr>
          <a:lstStyle/>
          <a:p>
            <a:pPr algn="l">
              <a:lnSpc>
                <a:spcPts val="2800"/>
              </a:lnSpc>
            </a:pPr>
            <a:r>
              <a:rPr lang="en-US" sz="2000" i="1">
                <a:solidFill>
                  <a:srgbClr val="1D1A1B"/>
                </a:solidFill>
                <a:latin typeface="Public Sans Italics"/>
                <a:ea typeface="Public Sans Italics"/>
                <a:cs typeface="Public Sans Italics"/>
                <a:sym typeface="Public Sans Italics"/>
              </a:rPr>
              <a:t>Giao diện tổng quan hệ thống quản lý dạy thêm học thêm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2785432" y="9977430"/>
            <a:ext cx="11434272" cy="1293877"/>
          </a:xfrm>
          <a:custGeom>
            <a:avLst/>
            <a:gdLst/>
            <a:ahLst/>
            <a:cxnLst/>
            <a:rect l="l" t="t" r="r" b="b"/>
            <a:pathLst>
              <a:path w="11434272" h="1293877">
                <a:moveTo>
                  <a:pt x="0" y="0"/>
                </a:moveTo>
                <a:lnTo>
                  <a:pt x="11434272" y="0"/>
                </a:lnTo>
                <a:lnTo>
                  <a:pt x="11434272" y="1293877"/>
                </a:lnTo>
                <a:lnTo>
                  <a:pt x="0" y="1293877"/>
                </a:lnTo>
                <a:lnTo>
                  <a:pt x="0" y="0"/>
                </a:lnTo>
                <a:close/>
              </a:path>
            </a:pathLst>
          </a:custGeom>
          <a:blipFill>
            <a:blip r:embed="rId3">
              <a:extLst>
                <a:ext uri="{96DAC541-7B7A-43D3-8B79-37D633B846F1}">
                  <asvg:svgBlip xmlns="" xmlns:asvg="http://schemas.microsoft.com/office/drawing/2016/SVG/main" r:embed="rId4"/>
                </a:ext>
              </a:extLst>
            </a:blip>
            <a:stretch>
              <a:fillRect t="-483256"/>
            </a:stretch>
          </a:blipFill>
        </p:spPr>
        <p:txBody>
          <a:bodyPr/>
          <a:lstStyle/>
          <a:p>
            <a:endParaRPr lang="en-US"/>
          </a:p>
        </p:txBody>
      </p:sp>
      <p:sp>
        <p:nvSpPr>
          <p:cNvPr id="4" name="Freeform 4"/>
          <p:cNvSpPr/>
          <p:nvPr/>
        </p:nvSpPr>
        <p:spPr>
          <a:xfrm>
            <a:off x="-508390" y="8777238"/>
            <a:ext cx="1752990" cy="1509762"/>
          </a:xfrm>
          <a:custGeom>
            <a:avLst/>
            <a:gdLst/>
            <a:ahLst/>
            <a:cxnLst/>
            <a:rect l="l" t="t" r="r" b="b"/>
            <a:pathLst>
              <a:path w="1752990" h="1509762">
                <a:moveTo>
                  <a:pt x="0" y="0"/>
                </a:moveTo>
                <a:lnTo>
                  <a:pt x="1752990" y="0"/>
                </a:lnTo>
                <a:lnTo>
                  <a:pt x="1752990" y="1509762"/>
                </a:lnTo>
                <a:lnTo>
                  <a:pt x="0" y="150976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5400000">
            <a:off x="17071560" y="10170587"/>
            <a:ext cx="2172079" cy="690405"/>
          </a:xfrm>
          <a:custGeom>
            <a:avLst/>
            <a:gdLst/>
            <a:ahLst/>
            <a:cxnLst/>
            <a:rect l="l" t="t" r="r" b="b"/>
            <a:pathLst>
              <a:path w="2172079" h="690405">
                <a:moveTo>
                  <a:pt x="0" y="0"/>
                </a:moveTo>
                <a:lnTo>
                  <a:pt x="2172079" y="0"/>
                </a:lnTo>
                <a:lnTo>
                  <a:pt x="2172079" y="690405"/>
                </a:lnTo>
                <a:lnTo>
                  <a:pt x="0" y="690405"/>
                </a:lnTo>
                <a:lnTo>
                  <a:pt x="0" y="0"/>
                </a:lnTo>
                <a:close/>
              </a:path>
            </a:pathLst>
          </a:custGeom>
          <a:blipFill>
            <a:blip r:embed="rId7">
              <a:extLst>
                <a:ext uri="{96DAC541-7B7A-43D3-8B79-37D633B846F1}">
                  <asvg:svgBlip xmlns="" xmlns:asvg="http://schemas.microsoft.com/office/drawing/2016/SVG/main" r:embed="rId8"/>
                </a:ext>
              </a:extLst>
            </a:blip>
            <a:stretch>
              <a:fillRect t="-23484"/>
            </a:stretch>
          </a:blipFill>
        </p:spPr>
        <p:txBody>
          <a:bodyPr/>
          <a:lstStyle/>
          <a:p>
            <a:endParaRPr lang="en-US"/>
          </a:p>
        </p:txBody>
      </p:sp>
      <p:grpSp>
        <p:nvGrpSpPr>
          <p:cNvPr id="6" name="Group 6"/>
          <p:cNvGrpSpPr/>
          <p:nvPr/>
        </p:nvGrpSpPr>
        <p:grpSpPr>
          <a:xfrm rot="-10800000">
            <a:off x="13962050" y="-1511325"/>
            <a:ext cx="5151463" cy="2368575"/>
            <a:chOff x="0" y="0"/>
            <a:chExt cx="1223810" cy="562692"/>
          </a:xfrm>
        </p:grpSpPr>
        <p:sp>
          <p:nvSpPr>
            <p:cNvPr id="7" name="Freeform 7"/>
            <p:cNvSpPr/>
            <p:nvPr/>
          </p:nvSpPr>
          <p:spPr>
            <a:xfrm>
              <a:off x="0" y="0"/>
              <a:ext cx="1223810" cy="562692"/>
            </a:xfrm>
            <a:custGeom>
              <a:avLst/>
              <a:gdLst/>
              <a:ahLst/>
              <a:cxnLst/>
              <a:rect l="l" t="t" r="r" b="b"/>
              <a:pathLst>
                <a:path w="1223810" h="562692">
                  <a:moveTo>
                    <a:pt x="1223810" y="281346"/>
                  </a:moveTo>
                  <a:lnTo>
                    <a:pt x="1020610" y="562692"/>
                  </a:lnTo>
                  <a:lnTo>
                    <a:pt x="203200" y="562692"/>
                  </a:lnTo>
                  <a:lnTo>
                    <a:pt x="0" y="281346"/>
                  </a:lnTo>
                  <a:lnTo>
                    <a:pt x="203200" y="0"/>
                  </a:lnTo>
                  <a:lnTo>
                    <a:pt x="1020610" y="0"/>
                  </a:lnTo>
                  <a:lnTo>
                    <a:pt x="1223810" y="281346"/>
                  </a:lnTo>
                  <a:close/>
                </a:path>
              </a:pathLst>
            </a:custGeom>
            <a:solidFill>
              <a:srgbClr val="A10D00"/>
            </a:solidFill>
          </p:spPr>
          <p:txBody>
            <a:bodyPr/>
            <a:lstStyle/>
            <a:p>
              <a:endParaRPr lang="en-US"/>
            </a:p>
          </p:txBody>
        </p:sp>
        <p:sp>
          <p:nvSpPr>
            <p:cNvPr id="8" name="TextBox 8"/>
            <p:cNvSpPr txBox="1"/>
            <p:nvPr/>
          </p:nvSpPr>
          <p:spPr>
            <a:xfrm>
              <a:off x="114300" y="-57150"/>
              <a:ext cx="995210" cy="619842"/>
            </a:xfrm>
            <a:prstGeom prst="rect">
              <a:avLst/>
            </a:prstGeom>
          </p:spPr>
          <p:txBody>
            <a:bodyPr lIns="50800" tIns="50800" rIns="50800" bIns="50800" rtlCol="0" anchor="ctr"/>
            <a:lstStyle/>
            <a:p>
              <a:pPr algn="ctr">
                <a:lnSpc>
                  <a:spcPts val="3499"/>
                </a:lnSpc>
              </a:pPr>
              <a:endParaRPr/>
            </a:p>
          </p:txBody>
        </p:sp>
      </p:grpSp>
      <p:grpSp>
        <p:nvGrpSpPr>
          <p:cNvPr id="9" name="Group 9"/>
          <p:cNvGrpSpPr/>
          <p:nvPr/>
        </p:nvGrpSpPr>
        <p:grpSpPr>
          <a:xfrm rot="-10800000">
            <a:off x="1028700" y="-773671"/>
            <a:ext cx="16014700" cy="1198000"/>
            <a:chOff x="0" y="0"/>
            <a:chExt cx="8542899" cy="639062"/>
          </a:xfrm>
        </p:grpSpPr>
        <p:sp>
          <p:nvSpPr>
            <p:cNvPr id="10" name="Freeform 10"/>
            <p:cNvSpPr/>
            <p:nvPr/>
          </p:nvSpPr>
          <p:spPr>
            <a:xfrm>
              <a:off x="0" y="0"/>
              <a:ext cx="8542899" cy="639062"/>
            </a:xfrm>
            <a:custGeom>
              <a:avLst/>
              <a:gdLst/>
              <a:ahLst/>
              <a:cxnLst/>
              <a:rect l="l" t="t" r="r" b="b"/>
              <a:pathLst>
                <a:path w="8542899" h="639062">
                  <a:moveTo>
                    <a:pt x="8542899" y="319531"/>
                  </a:moveTo>
                  <a:lnTo>
                    <a:pt x="8339699" y="639062"/>
                  </a:lnTo>
                  <a:lnTo>
                    <a:pt x="203200" y="639062"/>
                  </a:lnTo>
                  <a:lnTo>
                    <a:pt x="0" y="319531"/>
                  </a:lnTo>
                  <a:lnTo>
                    <a:pt x="203200" y="0"/>
                  </a:lnTo>
                  <a:lnTo>
                    <a:pt x="8339699" y="0"/>
                  </a:lnTo>
                  <a:lnTo>
                    <a:pt x="8542899" y="319531"/>
                  </a:lnTo>
                  <a:close/>
                </a:path>
              </a:pathLst>
            </a:custGeom>
            <a:solidFill>
              <a:srgbClr val="B51F19"/>
            </a:solidFill>
            <a:ln w="57150" cap="sq">
              <a:solidFill>
                <a:srgbClr val="FFFFFF"/>
              </a:solidFill>
              <a:prstDash val="solid"/>
              <a:miter/>
            </a:ln>
          </p:spPr>
          <p:txBody>
            <a:bodyPr/>
            <a:lstStyle/>
            <a:p>
              <a:endParaRPr lang="en-US"/>
            </a:p>
          </p:txBody>
        </p:sp>
        <p:sp>
          <p:nvSpPr>
            <p:cNvPr id="11" name="TextBox 11"/>
            <p:cNvSpPr txBox="1"/>
            <p:nvPr/>
          </p:nvSpPr>
          <p:spPr>
            <a:xfrm>
              <a:off x="114300" y="-57150"/>
              <a:ext cx="8314299" cy="696212"/>
            </a:xfrm>
            <a:prstGeom prst="rect">
              <a:avLst/>
            </a:prstGeom>
          </p:spPr>
          <p:txBody>
            <a:bodyPr lIns="50800" tIns="50800" rIns="50800" bIns="50800" rtlCol="0" anchor="ctr"/>
            <a:lstStyle/>
            <a:p>
              <a:pPr algn="ctr">
                <a:lnSpc>
                  <a:spcPts val="3499"/>
                </a:lnSpc>
              </a:pPr>
              <a:endParaRPr/>
            </a:p>
          </p:txBody>
        </p:sp>
      </p:grpSp>
      <p:sp>
        <p:nvSpPr>
          <p:cNvPr id="12" name="Freeform 12"/>
          <p:cNvSpPr/>
          <p:nvPr/>
        </p:nvSpPr>
        <p:spPr>
          <a:xfrm>
            <a:off x="16537781" y="-2032197"/>
            <a:ext cx="3098800" cy="2738564"/>
          </a:xfrm>
          <a:custGeom>
            <a:avLst/>
            <a:gdLst/>
            <a:ahLst/>
            <a:cxnLst/>
            <a:rect l="l" t="t" r="r" b="b"/>
            <a:pathLst>
              <a:path w="3098800" h="2738564">
                <a:moveTo>
                  <a:pt x="0" y="0"/>
                </a:moveTo>
                <a:lnTo>
                  <a:pt x="3098800" y="0"/>
                </a:lnTo>
                <a:lnTo>
                  <a:pt x="3098800" y="2738564"/>
                </a:lnTo>
                <a:lnTo>
                  <a:pt x="0" y="273856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3" name="Freeform 13"/>
          <p:cNvSpPr/>
          <p:nvPr/>
        </p:nvSpPr>
        <p:spPr>
          <a:xfrm>
            <a:off x="17259300" y="-477220"/>
            <a:ext cx="1106195" cy="901549"/>
          </a:xfrm>
          <a:custGeom>
            <a:avLst/>
            <a:gdLst/>
            <a:ahLst/>
            <a:cxnLst/>
            <a:rect l="l" t="t" r="r" b="b"/>
            <a:pathLst>
              <a:path w="1106195" h="901549">
                <a:moveTo>
                  <a:pt x="0" y="0"/>
                </a:moveTo>
                <a:lnTo>
                  <a:pt x="1106195" y="0"/>
                </a:lnTo>
                <a:lnTo>
                  <a:pt x="1106195" y="901549"/>
                </a:lnTo>
                <a:lnTo>
                  <a:pt x="0" y="90154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4" name="Freeform 14"/>
          <p:cNvSpPr/>
          <p:nvPr/>
        </p:nvSpPr>
        <p:spPr>
          <a:xfrm>
            <a:off x="-1969095" y="4838907"/>
            <a:ext cx="22286547" cy="4708033"/>
          </a:xfrm>
          <a:custGeom>
            <a:avLst/>
            <a:gdLst/>
            <a:ahLst/>
            <a:cxnLst/>
            <a:rect l="l" t="t" r="r" b="b"/>
            <a:pathLst>
              <a:path w="22286547" h="4708033">
                <a:moveTo>
                  <a:pt x="0" y="0"/>
                </a:moveTo>
                <a:lnTo>
                  <a:pt x="22286547" y="0"/>
                </a:lnTo>
                <a:lnTo>
                  <a:pt x="22286547" y="4708033"/>
                </a:lnTo>
                <a:lnTo>
                  <a:pt x="0" y="4708033"/>
                </a:lnTo>
                <a:lnTo>
                  <a:pt x="0" y="0"/>
                </a:lnTo>
                <a:close/>
              </a:path>
            </a:pathLst>
          </a:custGeom>
          <a:blipFill>
            <a:blip r:embed="rId13"/>
            <a:stretch>
              <a:fillRect/>
            </a:stretch>
          </a:blipFill>
        </p:spPr>
        <p:txBody>
          <a:bodyPr/>
          <a:lstStyle/>
          <a:p>
            <a:endParaRPr lang="en-US"/>
          </a:p>
        </p:txBody>
      </p:sp>
      <p:sp>
        <p:nvSpPr>
          <p:cNvPr id="15" name="TextBox 15"/>
          <p:cNvSpPr txBox="1"/>
          <p:nvPr/>
        </p:nvSpPr>
        <p:spPr>
          <a:xfrm>
            <a:off x="6850432" y="658742"/>
            <a:ext cx="5356133" cy="962025"/>
          </a:xfrm>
          <a:prstGeom prst="rect">
            <a:avLst/>
          </a:prstGeom>
        </p:spPr>
        <p:txBody>
          <a:bodyPr lIns="0" tIns="0" rIns="0" bIns="0" rtlCol="0" anchor="t">
            <a:spAutoFit/>
          </a:bodyPr>
          <a:lstStyle/>
          <a:p>
            <a:pPr algn="l">
              <a:lnSpc>
                <a:spcPts val="7500"/>
              </a:lnSpc>
            </a:pPr>
            <a:r>
              <a:rPr lang="en-US" sz="6000" b="1">
                <a:solidFill>
                  <a:srgbClr val="1D1A1B"/>
                </a:solidFill>
                <a:latin typeface="Public Sans Bold"/>
                <a:ea typeface="Public Sans Bold"/>
                <a:cs typeface="Public Sans Bold"/>
                <a:sym typeface="Public Sans Bold"/>
              </a:rPr>
              <a:t>TRƯỜNG HỌC</a:t>
            </a:r>
          </a:p>
        </p:txBody>
      </p:sp>
      <p:sp>
        <p:nvSpPr>
          <p:cNvPr id="16" name="TextBox 16"/>
          <p:cNvSpPr txBox="1"/>
          <p:nvPr/>
        </p:nvSpPr>
        <p:spPr>
          <a:xfrm>
            <a:off x="1928232" y="2368515"/>
            <a:ext cx="14411417" cy="358775"/>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Cung cấp cái nhìn tổng thể về dữ liệu và hoạt động dạy thêm học thêm trong nhà trường thông qua các số liệu thống kê. </a:t>
            </a:r>
          </a:p>
        </p:txBody>
      </p:sp>
      <p:sp>
        <p:nvSpPr>
          <p:cNvPr id="17" name="TextBox 17"/>
          <p:cNvSpPr txBox="1"/>
          <p:nvPr/>
        </p:nvSpPr>
        <p:spPr>
          <a:xfrm>
            <a:off x="1928232" y="1849367"/>
            <a:ext cx="10377029"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Tổng quan</a:t>
            </a:r>
          </a:p>
        </p:txBody>
      </p:sp>
      <p:sp>
        <p:nvSpPr>
          <p:cNvPr id="18" name="TextBox 18"/>
          <p:cNvSpPr txBox="1"/>
          <p:nvPr/>
        </p:nvSpPr>
        <p:spPr>
          <a:xfrm>
            <a:off x="1948351" y="3495882"/>
            <a:ext cx="14411417" cy="358775"/>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Quản lý chi tiết thông tin Giáo viên tại đơn vị và Giáo viên tại trung tâm dạy thêm, Học viên, Lớp học tại đơn vị trường.</a:t>
            </a:r>
          </a:p>
        </p:txBody>
      </p:sp>
      <p:sp>
        <p:nvSpPr>
          <p:cNvPr id="19" name="TextBox 19"/>
          <p:cNvSpPr txBox="1"/>
          <p:nvPr/>
        </p:nvSpPr>
        <p:spPr>
          <a:xfrm>
            <a:off x="1928232" y="2978357"/>
            <a:ext cx="11642439"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Danh mục dữ liệu: Giáo viên, Học viên, Lớp học, Môn học</a:t>
            </a:r>
          </a:p>
        </p:txBody>
      </p:sp>
      <p:sp>
        <p:nvSpPr>
          <p:cNvPr id="20" name="TextBox 20"/>
          <p:cNvSpPr txBox="1"/>
          <p:nvPr/>
        </p:nvSpPr>
        <p:spPr>
          <a:xfrm>
            <a:off x="6145447" y="9221788"/>
            <a:ext cx="6766103" cy="358775"/>
          </a:xfrm>
          <a:prstGeom prst="rect">
            <a:avLst/>
          </a:prstGeom>
        </p:spPr>
        <p:txBody>
          <a:bodyPr lIns="0" tIns="0" rIns="0" bIns="0" rtlCol="0" anchor="t">
            <a:spAutoFit/>
          </a:bodyPr>
          <a:lstStyle/>
          <a:p>
            <a:pPr algn="l">
              <a:lnSpc>
                <a:spcPts val="2800"/>
              </a:lnSpc>
            </a:pPr>
            <a:r>
              <a:rPr lang="en-US" sz="2000" i="1">
                <a:solidFill>
                  <a:srgbClr val="1D1A1B"/>
                </a:solidFill>
                <a:latin typeface="Public Sans Italics"/>
                <a:ea typeface="Public Sans Italics"/>
                <a:cs typeface="Public Sans Italics"/>
                <a:sym typeface="Public Sans Italics"/>
              </a:rPr>
              <a:t>Giao diện tổng quan hệ thống quản lý dạy thêm học thêm</a:t>
            </a:r>
          </a:p>
        </p:txBody>
      </p:sp>
      <p:sp>
        <p:nvSpPr>
          <p:cNvPr id="21" name="TextBox 21"/>
          <p:cNvSpPr txBox="1"/>
          <p:nvPr/>
        </p:nvSpPr>
        <p:spPr>
          <a:xfrm>
            <a:off x="1968470" y="4619832"/>
            <a:ext cx="14411417" cy="358775"/>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 Khai báo danh sách Giáo viên trong trường đăng ký dạy thêm tại các trung tâm dạy thêm.</a:t>
            </a:r>
          </a:p>
        </p:txBody>
      </p:sp>
      <p:sp>
        <p:nvSpPr>
          <p:cNvPr id="22" name="TextBox 22"/>
          <p:cNvSpPr txBox="1"/>
          <p:nvPr/>
        </p:nvSpPr>
        <p:spPr>
          <a:xfrm>
            <a:off x="1948351" y="4102307"/>
            <a:ext cx="11642439"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Đăng ký dạy thêm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2785432" y="9977430"/>
            <a:ext cx="11434272" cy="1293877"/>
          </a:xfrm>
          <a:custGeom>
            <a:avLst/>
            <a:gdLst/>
            <a:ahLst/>
            <a:cxnLst/>
            <a:rect l="l" t="t" r="r" b="b"/>
            <a:pathLst>
              <a:path w="11434272" h="1293877">
                <a:moveTo>
                  <a:pt x="0" y="0"/>
                </a:moveTo>
                <a:lnTo>
                  <a:pt x="11434272" y="0"/>
                </a:lnTo>
                <a:lnTo>
                  <a:pt x="11434272" y="1293877"/>
                </a:lnTo>
                <a:lnTo>
                  <a:pt x="0" y="1293877"/>
                </a:lnTo>
                <a:lnTo>
                  <a:pt x="0" y="0"/>
                </a:lnTo>
                <a:close/>
              </a:path>
            </a:pathLst>
          </a:custGeom>
          <a:blipFill>
            <a:blip r:embed="rId3">
              <a:extLst>
                <a:ext uri="{96DAC541-7B7A-43D3-8B79-37D633B846F1}">
                  <asvg:svgBlip xmlns="" xmlns:asvg="http://schemas.microsoft.com/office/drawing/2016/SVG/main" r:embed="rId4"/>
                </a:ext>
              </a:extLst>
            </a:blip>
            <a:stretch>
              <a:fillRect t="-483256"/>
            </a:stretch>
          </a:blipFill>
        </p:spPr>
        <p:txBody>
          <a:bodyPr/>
          <a:lstStyle/>
          <a:p>
            <a:endParaRPr lang="en-US"/>
          </a:p>
        </p:txBody>
      </p:sp>
      <p:sp>
        <p:nvSpPr>
          <p:cNvPr id="4" name="Freeform 4"/>
          <p:cNvSpPr/>
          <p:nvPr/>
        </p:nvSpPr>
        <p:spPr>
          <a:xfrm>
            <a:off x="-508390" y="8777238"/>
            <a:ext cx="1752990" cy="1509762"/>
          </a:xfrm>
          <a:custGeom>
            <a:avLst/>
            <a:gdLst/>
            <a:ahLst/>
            <a:cxnLst/>
            <a:rect l="l" t="t" r="r" b="b"/>
            <a:pathLst>
              <a:path w="1752990" h="1509762">
                <a:moveTo>
                  <a:pt x="0" y="0"/>
                </a:moveTo>
                <a:lnTo>
                  <a:pt x="1752990" y="0"/>
                </a:lnTo>
                <a:lnTo>
                  <a:pt x="1752990" y="1509762"/>
                </a:lnTo>
                <a:lnTo>
                  <a:pt x="0" y="150976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5400000">
            <a:off x="17071560" y="10170587"/>
            <a:ext cx="2172079" cy="690405"/>
          </a:xfrm>
          <a:custGeom>
            <a:avLst/>
            <a:gdLst/>
            <a:ahLst/>
            <a:cxnLst/>
            <a:rect l="l" t="t" r="r" b="b"/>
            <a:pathLst>
              <a:path w="2172079" h="690405">
                <a:moveTo>
                  <a:pt x="0" y="0"/>
                </a:moveTo>
                <a:lnTo>
                  <a:pt x="2172079" y="0"/>
                </a:lnTo>
                <a:lnTo>
                  <a:pt x="2172079" y="690405"/>
                </a:lnTo>
                <a:lnTo>
                  <a:pt x="0" y="690405"/>
                </a:lnTo>
                <a:lnTo>
                  <a:pt x="0" y="0"/>
                </a:lnTo>
                <a:close/>
              </a:path>
            </a:pathLst>
          </a:custGeom>
          <a:blipFill>
            <a:blip r:embed="rId7">
              <a:extLst>
                <a:ext uri="{96DAC541-7B7A-43D3-8B79-37D633B846F1}">
                  <asvg:svgBlip xmlns="" xmlns:asvg="http://schemas.microsoft.com/office/drawing/2016/SVG/main" r:embed="rId8"/>
                </a:ext>
              </a:extLst>
            </a:blip>
            <a:stretch>
              <a:fillRect t="-23484"/>
            </a:stretch>
          </a:blipFill>
        </p:spPr>
        <p:txBody>
          <a:bodyPr/>
          <a:lstStyle/>
          <a:p>
            <a:endParaRPr lang="en-US"/>
          </a:p>
        </p:txBody>
      </p:sp>
      <p:grpSp>
        <p:nvGrpSpPr>
          <p:cNvPr id="6" name="Group 6"/>
          <p:cNvGrpSpPr/>
          <p:nvPr/>
        </p:nvGrpSpPr>
        <p:grpSpPr>
          <a:xfrm rot="-10800000">
            <a:off x="13962050" y="-1511325"/>
            <a:ext cx="5151463" cy="2368575"/>
            <a:chOff x="0" y="0"/>
            <a:chExt cx="1223810" cy="562692"/>
          </a:xfrm>
        </p:grpSpPr>
        <p:sp>
          <p:nvSpPr>
            <p:cNvPr id="7" name="Freeform 7"/>
            <p:cNvSpPr/>
            <p:nvPr/>
          </p:nvSpPr>
          <p:spPr>
            <a:xfrm>
              <a:off x="0" y="0"/>
              <a:ext cx="1223810" cy="562692"/>
            </a:xfrm>
            <a:custGeom>
              <a:avLst/>
              <a:gdLst/>
              <a:ahLst/>
              <a:cxnLst/>
              <a:rect l="l" t="t" r="r" b="b"/>
              <a:pathLst>
                <a:path w="1223810" h="562692">
                  <a:moveTo>
                    <a:pt x="1223810" y="281346"/>
                  </a:moveTo>
                  <a:lnTo>
                    <a:pt x="1020610" y="562692"/>
                  </a:lnTo>
                  <a:lnTo>
                    <a:pt x="203200" y="562692"/>
                  </a:lnTo>
                  <a:lnTo>
                    <a:pt x="0" y="281346"/>
                  </a:lnTo>
                  <a:lnTo>
                    <a:pt x="203200" y="0"/>
                  </a:lnTo>
                  <a:lnTo>
                    <a:pt x="1020610" y="0"/>
                  </a:lnTo>
                  <a:lnTo>
                    <a:pt x="1223810" y="281346"/>
                  </a:lnTo>
                  <a:close/>
                </a:path>
              </a:pathLst>
            </a:custGeom>
            <a:solidFill>
              <a:srgbClr val="A10D00"/>
            </a:solidFill>
          </p:spPr>
          <p:txBody>
            <a:bodyPr/>
            <a:lstStyle/>
            <a:p>
              <a:endParaRPr lang="en-US"/>
            </a:p>
          </p:txBody>
        </p:sp>
        <p:sp>
          <p:nvSpPr>
            <p:cNvPr id="8" name="TextBox 8"/>
            <p:cNvSpPr txBox="1"/>
            <p:nvPr/>
          </p:nvSpPr>
          <p:spPr>
            <a:xfrm>
              <a:off x="114300" y="-57150"/>
              <a:ext cx="995210" cy="619842"/>
            </a:xfrm>
            <a:prstGeom prst="rect">
              <a:avLst/>
            </a:prstGeom>
          </p:spPr>
          <p:txBody>
            <a:bodyPr lIns="50800" tIns="50800" rIns="50800" bIns="50800" rtlCol="0" anchor="ctr"/>
            <a:lstStyle/>
            <a:p>
              <a:pPr algn="ctr">
                <a:lnSpc>
                  <a:spcPts val="3499"/>
                </a:lnSpc>
              </a:pPr>
              <a:endParaRPr/>
            </a:p>
          </p:txBody>
        </p:sp>
      </p:grpSp>
      <p:grpSp>
        <p:nvGrpSpPr>
          <p:cNvPr id="9" name="Group 9"/>
          <p:cNvGrpSpPr/>
          <p:nvPr/>
        </p:nvGrpSpPr>
        <p:grpSpPr>
          <a:xfrm rot="-10800000">
            <a:off x="1028700" y="-773671"/>
            <a:ext cx="16014700" cy="1198000"/>
            <a:chOff x="0" y="0"/>
            <a:chExt cx="8542899" cy="639062"/>
          </a:xfrm>
        </p:grpSpPr>
        <p:sp>
          <p:nvSpPr>
            <p:cNvPr id="10" name="Freeform 10"/>
            <p:cNvSpPr/>
            <p:nvPr/>
          </p:nvSpPr>
          <p:spPr>
            <a:xfrm>
              <a:off x="0" y="0"/>
              <a:ext cx="8542899" cy="639062"/>
            </a:xfrm>
            <a:custGeom>
              <a:avLst/>
              <a:gdLst/>
              <a:ahLst/>
              <a:cxnLst/>
              <a:rect l="l" t="t" r="r" b="b"/>
              <a:pathLst>
                <a:path w="8542899" h="639062">
                  <a:moveTo>
                    <a:pt x="8542899" y="319531"/>
                  </a:moveTo>
                  <a:lnTo>
                    <a:pt x="8339699" y="639062"/>
                  </a:lnTo>
                  <a:lnTo>
                    <a:pt x="203200" y="639062"/>
                  </a:lnTo>
                  <a:lnTo>
                    <a:pt x="0" y="319531"/>
                  </a:lnTo>
                  <a:lnTo>
                    <a:pt x="203200" y="0"/>
                  </a:lnTo>
                  <a:lnTo>
                    <a:pt x="8339699" y="0"/>
                  </a:lnTo>
                  <a:lnTo>
                    <a:pt x="8542899" y="319531"/>
                  </a:lnTo>
                  <a:close/>
                </a:path>
              </a:pathLst>
            </a:custGeom>
            <a:solidFill>
              <a:srgbClr val="B51F19"/>
            </a:solidFill>
            <a:ln w="57150" cap="sq">
              <a:solidFill>
                <a:srgbClr val="FFFFFF"/>
              </a:solidFill>
              <a:prstDash val="solid"/>
              <a:miter/>
            </a:ln>
          </p:spPr>
          <p:txBody>
            <a:bodyPr/>
            <a:lstStyle/>
            <a:p>
              <a:endParaRPr lang="en-US"/>
            </a:p>
          </p:txBody>
        </p:sp>
        <p:sp>
          <p:nvSpPr>
            <p:cNvPr id="11" name="TextBox 11"/>
            <p:cNvSpPr txBox="1"/>
            <p:nvPr/>
          </p:nvSpPr>
          <p:spPr>
            <a:xfrm>
              <a:off x="114300" y="-57150"/>
              <a:ext cx="8314299" cy="696212"/>
            </a:xfrm>
            <a:prstGeom prst="rect">
              <a:avLst/>
            </a:prstGeom>
          </p:spPr>
          <p:txBody>
            <a:bodyPr lIns="50800" tIns="50800" rIns="50800" bIns="50800" rtlCol="0" anchor="ctr"/>
            <a:lstStyle/>
            <a:p>
              <a:pPr algn="ctr">
                <a:lnSpc>
                  <a:spcPts val="3499"/>
                </a:lnSpc>
              </a:pPr>
              <a:endParaRPr/>
            </a:p>
          </p:txBody>
        </p:sp>
      </p:grpSp>
      <p:sp>
        <p:nvSpPr>
          <p:cNvPr id="12" name="Freeform 12"/>
          <p:cNvSpPr/>
          <p:nvPr/>
        </p:nvSpPr>
        <p:spPr>
          <a:xfrm>
            <a:off x="16537781" y="-2032197"/>
            <a:ext cx="3098800" cy="2738564"/>
          </a:xfrm>
          <a:custGeom>
            <a:avLst/>
            <a:gdLst/>
            <a:ahLst/>
            <a:cxnLst/>
            <a:rect l="l" t="t" r="r" b="b"/>
            <a:pathLst>
              <a:path w="3098800" h="2738564">
                <a:moveTo>
                  <a:pt x="0" y="0"/>
                </a:moveTo>
                <a:lnTo>
                  <a:pt x="3098800" y="0"/>
                </a:lnTo>
                <a:lnTo>
                  <a:pt x="3098800" y="2738564"/>
                </a:lnTo>
                <a:lnTo>
                  <a:pt x="0" y="273856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3" name="Freeform 13"/>
          <p:cNvSpPr/>
          <p:nvPr/>
        </p:nvSpPr>
        <p:spPr>
          <a:xfrm>
            <a:off x="17259300" y="-477220"/>
            <a:ext cx="1106195" cy="901549"/>
          </a:xfrm>
          <a:custGeom>
            <a:avLst/>
            <a:gdLst/>
            <a:ahLst/>
            <a:cxnLst/>
            <a:rect l="l" t="t" r="r" b="b"/>
            <a:pathLst>
              <a:path w="1106195" h="901549">
                <a:moveTo>
                  <a:pt x="0" y="0"/>
                </a:moveTo>
                <a:lnTo>
                  <a:pt x="1106195" y="0"/>
                </a:lnTo>
                <a:lnTo>
                  <a:pt x="1106195" y="901549"/>
                </a:lnTo>
                <a:lnTo>
                  <a:pt x="0" y="90154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4" name="Freeform 14"/>
          <p:cNvSpPr/>
          <p:nvPr/>
        </p:nvSpPr>
        <p:spPr>
          <a:xfrm>
            <a:off x="5605848" y="2450303"/>
            <a:ext cx="11867239" cy="6678541"/>
          </a:xfrm>
          <a:custGeom>
            <a:avLst/>
            <a:gdLst/>
            <a:ahLst/>
            <a:cxnLst/>
            <a:rect l="l" t="t" r="r" b="b"/>
            <a:pathLst>
              <a:path w="11867239" h="6678541">
                <a:moveTo>
                  <a:pt x="0" y="0"/>
                </a:moveTo>
                <a:lnTo>
                  <a:pt x="11867240" y="0"/>
                </a:lnTo>
                <a:lnTo>
                  <a:pt x="11867240" y="6678541"/>
                </a:lnTo>
                <a:lnTo>
                  <a:pt x="0" y="6678541"/>
                </a:lnTo>
                <a:lnTo>
                  <a:pt x="0" y="0"/>
                </a:lnTo>
                <a:close/>
              </a:path>
            </a:pathLst>
          </a:custGeom>
          <a:blipFill>
            <a:blip r:embed="rId13"/>
            <a:stretch>
              <a:fillRect l="-5479" t="-646" r="-2408"/>
            </a:stretch>
          </a:blipFill>
        </p:spPr>
        <p:txBody>
          <a:bodyPr/>
          <a:lstStyle/>
          <a:p>
            <a:endParaRPr lang="en-US"/>
          </a:p>
        </p:txBody>
      </p:sp>
      <p:sp>
        <p:nvSpPr>
          <p:cNvPr id="15" name="TextBox 15"/>
          <p:cNvSpPr txBox="1"/>
          <p:nvPr/>
        </p:nvSpPr>
        <p:spPr>
          <a:xfrm>
            <a:off x="4719564" y="639692"/>
            <a:ext cx="8632971" cy="962025"/>
          </a:xfrm>
          <a:prstGeom prst="rect">
            <a:avLst/>
          </a:prstGeom>
        </p:spPr>
        <p:txBody>
          <a:bodyPr lIns="0" tIns="0" rIns="0" bIns="0" rtlCol="0" anchor="t">
            <a:spAutoFit/>
          </a:bodyPr>
          <a:lstStyle/>
          <a:p>
            <a:pPr algn="l">
              <a:lnSpc>
                <a:spcPts val="7500"/>
              </a:lnSpc>
            </a:pPr>
            <a:r>
              <a:rPr lang="en-US" sz="6000" b="1">
                <a:solidFill>
                  <a:srgbClr val="1D1A1B"/>
                </a:solidFill>
                <a:latin typeface="Public Sans Bold"/>
                <a:ea typeface="Public Sans Bold"/>
                <a:cs typeface="Public Sans Bold"/>
                <a:sym typeface="Public Sans Bold"/>
              </a:rPr>
              <a:t>PHỤ HUYNH HỌC SINH</a:t>
            </a:r>
          </a:p>
        </p:txBody>
      </p:sp>
      <p:sp>
        <p:nvSpPr>
          <p:cNvPr id="16" name="TextBox 16"/>
          <p:cNvSpPr txBox="1"/>
          <p:nvPr/>
        </p:nvSpPr>
        <p:spPr>
          <a:xfrm>
            <a:off x="1028700" y="3479829"/>
            <a:ext cx="4346271" cy="2184400"/>
          </a:xfrm>
          <a:prstGeom prst="rect">
            <a:avLst/>
          </a:prstGeom>
        </p:spPr>
        <p:txBody>
          <a:bodyPr lIns="0" tIns="0" rIns="0" bIns="0" rtlCol="0" anchor="t">
            <a:spAutoFit/>
          </a:bodyPr>
          <a:lstStyle/>
          <a:p>
            <a:pPr algn="just">
              <a:lnSpc>
                <a:spcPts val="3499"/>
              </a:lnSpc>
            </a:pPr>
            <a:r>
              <a:rPr lang="en-US" sz="2499">
                <a:solidFill>
                  <a:srgbClr val="1D1A1B"/>
                </a:solidFill>
                <a:latin typeface="Public Sans"/>
                <a:ea typeface="Public Sans"/>
                <a:cs typeface="Public Sans"/>
                <a:sym typeface="Public Sans"/>
              </a:rPr>
              <a:t>Cung cấp cái nhìn tổng thể về thông tin của các trung tâm dạy thêm trên địa bàn.</a:t>
            </a:r>
          </a:p>
          <a:p>
            <a:pPr algn="just">
              <a:lnSpc>
                <a:spcPts val="3499"/>
              </a:lnSpc>
            </a:pPr>
            <a:r>
              <a:rPr lang="en-US" sz="2499">
                <a:solidFill>
                  <a:srgbClr val="1D1A1B"/>
                </a:solidFill>
                <a:latin typeface="Public Sans"/>
                <a:ea typeface="Public Sans"/>
                <a:cs typeface="Public Sans"/>
                <a:sym typeface="Public Sans"/>
              </a:rPr>
              <a:t>Cung cấp các quy định về dạy thêm học thêm.</a:t>
            </a:r>
          </a:p>
        </p:txBody>
      </p:sp>
      <p:sp>
        <p:nvSpPr>
          <p:cNvPr id="17" name="TextBox 17"/>
          <p:cNvSpPr txBox="1"/>
          <p:nvPr/>
        </p:nvSpPr>
        <p:spPr>
          <a:xfrm>
            <a:off x="1028700" y="2960681"/>
            <a:ext cx="3129559"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Tổng quan</a:t>
            </a:r>
          </a:p>
        </p:txBody>
      </p:sp>
      <p:sp>
        <p:nvSpPr>
          <p:cNvPr id="18" name="TextBox 18"/>
          <p:cNvSpPr txBox="1"/>
          <p:nvPr/>
        </p:nvSpPr>
        <p:spPr>
          <a:xfrm>
            <a:off x="1028700" y="6648690"/>
            <a:ext cx="4346271" cy="1746250"/>
          </a:xfrm>
          <a:prstGeom prst="rect">
            <a:avLst/>
          </a:prstGeom>
        </p:spPr>
        <p:txBody>
          <a:bodyPr lIns="0" tIns="0" rIns="0" bIns="0" rtlCol="0" anchor="t">
            <a:spAutoFit/>
          </a:bodyPr>
          <a:lstStyle/>
          <a:p>
            <a:pPr algn="just">
              <a:lnSpc>
                <a:spcPts val="3499"/>
              </a:lnSpc>
            </a:pPr>
            <a:r>
              <a:rPr lang="en-US" sz="2499">
                <a:solidFill>
                  <a:srgbClr val="1D1A1B"/>
                </a:solidFill>
                <a:latin typeface="Public Sans"/>
                <a:ea typeface="Public Sans"/>
                <a:cs typeface="Public Sans"/>
                <a:sym typeface="Public Sans"/>
              </a:rPr>
              <a:t>Hỗ trợ cha mẹ học sinh thực hiện đăng ký học thêm trực tuyến cho học sinh theo đúng quy định.</a:t>
            </a:r>
          </a:p>
        </p:txBody>
      </p:sp>
      <p:sp>
        <p:nvSpPr>
          <p:cNvPr id="19" name="TextBox 19"/>
          <p:cNvSpPr txBox="1"/>
          <p:nvPr/>
        </p:nvSpPr>
        <p:spPr>
          <a:xfrm>
            <a:off x="1022632" y="6131165"/>
            <a:ext cx="3511188"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Đăng ký học thêm</a:t>
            </a:r>
          </a:p>
        </p:txBody>
      </p:sp>
      <p:sp>
        <p:nvSpPr>
          <p:cNvPr id="20" name="TextBox 20"/>
          <p:cNvSpPr txBox="1"/>
          <p:nvPr/>
        </p:nvSpPr>
        <p:spPr>
          <a:xfrm>
            <a:off x="8156416" y="9221788"/>
            <a:ext cx="6766103" cy="358775"/>
          </a:xfrm>
          <a:prstGeom prst="rect">
            <a:avLst/>
          </a:prstGeom>
        </p:spPr>
        <p:txBody>
          <a:bodyPr lIns="0" tIns="0" rIns="0" bIns="0" rtlCol="0" anchor="t">
            <a:spAutoFit/>
          </a:bodyPr>
          <a:lstStyle/>
          <a:p>
            <a:pPr algn="l">
              <a:lnSpc>
                <a:spcPts val="2800"/>
              </a:lnSpc>
            </a:pPr>
            <a:r>
              <a:rPr lang="en-US" sz="2000" i="1">
                <a:solidFill>
                  <a:srgbClr val="1D1A1B"/>
                </a:solidFill>
                <a:latin typeface="Public Sans Italics"/>
                <a:ea typeface="Public Sans Italics"/>
                <a:cs typeface="Public Sans Italics"/>
                <a:sym typeface="Public Sans Italics"/>
              </a:rPr>
              <a:t>Giao diện tổng quan hệ thống quản lý dạy thêm học thêm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9554503" y="5450167"/>
            <a:ext cx="11712292" cy="9739632"/>
            <a:chOff x="0" y="0"/>
            <a:chExt cx="676659" cy="562692"/>
          </a:xfrm>
        </p:grpSpPr>
        <p:sp>
          <p:nvSpPr>
            <p:cNvPr id="4" name="Freeform 4"/>
            <p:cNvSpPr/>
            <p:nvPr/>
          </p:nvSpPr>
          <p:spPr>
            <a:xfrm>
              <a:off x="0" y="0"/>
              <a:ext cx="676659" cy="562692"/>
            </a:xfrm>
            <a:custGeom>
              <a:avLst/>
              <a:gdLst/>
              <a:ahLst/>
              <a:cxnLst/>
              <a:rect l="l" t="t" r="r" b="b"/>
              <a:pathLst>
                <a:path w="676659" h="562692">
                  <a:moveTo>
                    <a:pt x="676659" y="281346"/>
                  </a:moveTo>
                  <a:lnTo>
                    <a:pt x="473459" y="562692"/>
                  </a:lnTo>
                  <a:lnTo>
                    <a:pt x="203200" y="562692"/>
                  </a:lnTo>
                  <a:lnTo>
                    <a:pt x="0" y="281346"/>
                  </a:lnTo>
                  <a:lnTo>
                    <a:pt x="203200" y="0"/>
                  </a:lnTo>
                  <a:lnTo>
                    <a:pt x="473459" y="0"/>
                  </a:lnTo>
                  <a:lnTo>
                    <a:pt x="676659" y="281346"/>
                  </a:lnTo>
                  <a:close/>
                </a:path>
              </a:pathLst>
            </a:custGeom>
            <a:solidFill>
              <a:srgbClr val="A10D00"/>
            </a:solidFill>
          </p:spPr>
          <p:txBody>
            <a:bodyPr/>
            <a:lstStyle/>
            <a:p>
              <a:endParaRPr lang="en-US"/>
            </a:p>
          </p:txBody>
        </p:sp>
        <p:sp>
          <p:nvSpPr>
            <p:cNvPr id="5" name="TextBox 5"/>
            <p:cNvSpPr txBox="1"/>
            <p:nvPr/>
          </p:nvSpPr>
          <p:spPr>
            <a:xfrm>
              <a:off x="114300" y="-57150"/>
              <a:ext cx="448059" cy="619842"/>
            </a:xfrm>
            <a:prstGeom prst="rect">
              <a:avLst/>
            </a:prstGeom>
          </p:spPr>
          <p:txBody>
            <a:bodyPr lIns="50800" tIns="50800" rIns="50800" bIns="50800" rtlCol="0" anchor="ctr"/>
            <a:lstStyle/>
            <a:p>
              <a:pPr algn="ctr">
                <a:lnSpc>
                  <a:spcPts val="3499"/>
                </a:lnSpc>
              </a:pPr>
              <a:endParaRPr/>
            </a:p>
          </p:txBody>
        </p:sp>
      </p:grpSp>
      <p:grpSp>
        <p:nvGrpSpPr>
          <p:cNvPr id="6" name="Group 6"/>
          <p:cNvGrpSpPr/>
          <p:nvPr/>
        </p:nvGrpSpPr>
        <p:grpSpPr>
          <a:xfrm>
            <a:off x="8217453" y="-993826"/>
            <a:ext cx="18316223" cy="10516055"/>
            <a:chOff x="0" y="0"/>
            <a:chExt cx="492556" cy="282796"/>
          </a:xfrm>
        </p:grpSpPr>
        <p:sp>
          <p:nvSpPr>
            <p:cNvPr id="7" name="Freeform 7"/>
            <p:cNvSpPr/>
            <p:nvPr/>
          </p:nvSpPr>
          <p:spPr>
            <a:xfrm>
              <a:off x="0" y="0"/>
              <a:ext cx="492556" cy="282796"/>
            </a:xfrm>
            <a:custGeom>
              <a:avLst/>
              <a:gdLst/>
              <a:ahLst/>
              <a:cxnLst/>
              <a:rect l="l" t="t" r="r" b="b"/>
              <a:pathLst>
                <a:path w="492556" h="282796">
                  <a:moveTo>
                    <a:pt x="203200" y="282796"/>
                  </a:moveTo>
                  <a:lnTo>
                    <a:pt x="289356" y="282796"/>
                  </a:lnTo>
                  <a:lnTo>
                    <a:pt x="492556" y="0"/>
                  </a:lnTo>
                  <a:lnTo>
                    <a:pt x="0" y="0"/>
                  </a:lnTo>
                  <a:lnTo>
                    <a:pt x="203200" y="282796"/>
                  </a:lnTo>
                  <a:close/>
                </a:path>
              </a:pathLst>
            </a:custGeom>
            <a:solidFill>
              <a:srgbClr val="B51F19"/>
            </a:solidFill>
            <a:ln cap="sq">
              <a:noFill/>
              <a:prstDash val="solid"/>
              <a:miter/>
            </a:ln>
          </p:spPr>
          <p:txBody>
            <a:bodyPr/>
            <a:lstStyle/>
            <a:p>
              <a:endParaRPr lang="en-US"/>
            </a:p>
          </p:txBody>
        </p:sp>
        <p:sp>
          <p:nvSpPr>
            <p:cNvPr id="8" name="TextBox 8"/>
            <p:cNvSpPr txBox="1"/>
            <p:nvPr/>
          </p:nvSpPr>
          <p:spPr>
            <a:xfrm>
              <a:off x="127000" y="-57150"/>
              <a:ext cx="238556" cy="339946"/>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rot="-5400000">
            <a:off x="9173724" y="906256"/>
            <a:ext cx="8548199" cy="9278914"/>
          </a:xfrm>
          <a:custGeom>
            <a:avLst/>
            <a:gdLst/>
            <a:ahLst/>
            <a:cxnLst/>
            <a:rect l="l" t="t" r="r" b="b"/>
            <a:pathLst>
              <a:path w="8548199" h="9278914">
                <a:moveTo>
                  <a:pt x="0" y="0"/>
                </a:moveTo>
                <a:lnTo>
                  <a:pt x="8548200" y="0"/>
                </a:lnTo>
                <a:lnTo>
                  <a:pt x="8548200" y="9278913"/>
                </a:lnTo>
                <a:lnTo>
                  <a:pt x="0" y="927891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10" name="Group 10"/>
          <p:cNvGrpSpPr/>
          <p:nvPr/>
        </p:nvGrpSpPr>
        <p:grpSpPr>
          <a:xfrm>
            <a:off x="9144000" y="1412210"/>
            <a:ext cx="8607648" cy="7462580"/>
            <a:chOff x="0" y="0"/>
            <a:chExt cx="727368" cy="630606"/>
          </a:xfrm>
        </p:grpSpPr>
        <p:sp>
          <p:nvSpPr>
            <p:cNvPr id="11" name="Freeform 11"/>
            <p:cNvSpPr/>
            <p:nvPr/>
          </p:nvSpPr>
          <p:spPr>
            <a:xfrm>
              <a:off x="0" y="0"/>
              <a:ext cx="727368" cy="630606"/>
            </a:xfrm>
            <a:custGeom>
              <a:avLst/>
              <a:gdLst/>
              <a:ahLst/>
              <a:cxnLst/>
              <a:rect l="l" t="t" r="r" b="b"/>
              <a:pathLst>
                <a:path w="727368" h="630606">
                  <a:moveTo>
                    <a:pt x="727368" y="315303"/>
                  </a:moveTo>
                  <a:lnTo>
                    <a:pt x="524168" y="630606"/>
                  </a:lnTo>
                  <a:lnTo>
                    <a:pt x="203200" y="630606"/>
                  </a:lnTo>
                  <a:lnTo>
                    <a:pt x="0" y="315303"/>
                  </a:lnTo>
                  <a:lnTo>
                    <a:pt x="203200" y="0"/>
                  </a:lnTo>
                  <a:lnTo>
                    <a:pt x="524168" y="0"/>
                  </a:lnTo>
                  <a:lnTo>
                    <a:pt x="727368" y="315303"/>
                  </a:lnTo>
                  <a:close/>
                </a:path>
              </a:pathLst>
            </a:custGeom>
            <a:blipFill>
              <a:blip r:embed="rId5"/>
              <a:stretch>
                <a:fillRect l="-16690" r="-16690"/>
              </a:stretch>
            </a:blipFill>
            <a:ln w="142875" cap="sq">
              <a:solidFill>
                <a:srgbClr val="FFFFFF"/>
              </a:solidFill>
              <a:prstDash val="solid"/>
              <a:miter/>
            </a:ln>
          </p:spPr>
          <p:txBody>
            <a:bodyPr/>
            <a:lstStyle/>
            <a:p>
              <a:endParaRPr lang="en-US"/>
            </a:p>
          </p:txBody>
        </p:sp>
      </p:grpSp>
      <p:sp>
        <p:nvSpPr>
          <p:cNvPr id="12" name="Freeform 12"/>
          <p:cNvSpPr/>
          <p:nvPr/>
        </p:nvSpPr>
        <p:spPr>
          <a:xfrm rot="5400000">
            <a:off x="-1086039" y="5884337"/>
            <a:ext cx="2172079" cy="690405"/>
          </a:xfrm>
          <a:custGeom>
            <a:avLst/>
            <a:gdLst/>
            <a:ahLst/>
            <a:cxnLst/>
            <a:rect l="l" t="t" r="r" b="b"/>
            <a:pathLst>
              <a:path w="2172079" h="690405">
                <a:moveTo>
                  <a:pt x="0" y="0"/>
                </a:moveTo>
                <a:lnTo>
                  <a:pt x="2172078" y="0"/>
                </a:lnTo>
                <a:lnTo>
                  <a:pt x="2172078" y="690405"/>
                </a:lnTo>
                <a:lnTo>
                  <a:pt x="0" y="690405"/>
                </a:lnTo>
                <a:lnTo>
                  <a:pt x="0" y="0"/>
                </a:lnTo>
                <a:close/>
              </a:path>
            </a:pathLst>
          </a:custGeom>
          <a:blipFill>
            <a:blip r:embed="rId6">
              <a:extLst>
                <a:ext uri="{96DAC541-7B7A-43D3-8B79-37D633B846F1}">
                  <asvg:svgBlip xmlns="" xmlns:asvg="http://schemas.microsoft.com/office/drawing/2016/SVG/main" r:embed="rId7"/>
                </a:ext>
              </a:extLst>
            </a:blip>
            <a:stretch>
              <a:fillRect t="-23484"/>
            </a:stretch>
          </a:blipFill>
        </p:spPr>
        <p:txBody>
          <a:bodyPr/>
          <a:lstStyle/>
          <a:p>
            <a:endParaRPr lang="en-US"/>
          </a:p>
        </p:txBody>
      </p:sp>
      <p:sp>
        <p:nvSpPr>
          <p:cNvPr id="13" name="Freeform 13"/>
          <p:cNvSpPr/>
          <p:nvPr/>
        </p:nvSpPr>
        <p:spPr>
          <a:xfrm rot="5400000">
            <a:off x="16166910" y="1151200"/>
            <a:ext cx="2270840" cy="899810"/>
          </a:xfrm>
          <a:custGeom>
            <a:avLst/>
            <a:gdLst/>
            <a:ahLst/>
            <a:cxnLst/>
            <a:rect l="l" t="t" r="r" b="b"/>
            <a:pathLst>
              <a:path w="2270840" h="899810">
                <a:moveTo>
                  <a:pt x="0" y="0"/>
                </a:moveTo>
                <a:lnTo>
                  <a:pt x="2270840" y="0"/>
                </a:lnTo>
                <a:lnTo>
                  <a:pt x="2270840" y="899811"/>
                </a:lnTo>
                <a:lnTo>
                  <a:pt x="0" y="899811"/>
                </a:lnTo>
                <a:lnTo>
                  <a:pt x="0" y="0"/>
                </a:lnTo>
                <a:close/>
              </a:path>
            </a:pathLst>
          </a:custGeom>
          <a:blipFill>
            <a:blip r:embed="rId8">
              <a:extLst>
                <a:ext uri="{96DAC541-7B7A-43D3-8B79-37D633B846F1}">
                  <asvg:svgBlip xmlns="" xmlns:asvg="http://schemas.microsoft.com/office/drawing/2016/SVG/main" r:embed="rId9"/>
                </a:ext>
              </a:extLst>
            </a:blip>
            <a:stretch>
              <a:fillRect t="-20273" r="-21421"/>
            </a:stretch>
          </a:blipFill>
        </p:spPr>
        <p:txBody>
          <a:bodyPr/>
          <a:lstStyle/>
          <a:p>
            <a:endParaRPr lang="en-US"/>
          </a:p>
        </p:txBody>
      </p:sp>
      <p:sp>
        <p:nvSpPr>
          <p:cNvPr id="14" name="Freeform 14"/>
          <p:cNvSpPr/>
          <p:nvPr/>
        </p:nvSpPr>
        <p:spPr>
          <a:xfrm>
            <a:off x="12646769" y="9439275"/>
            <a:ext cx="1533144" cy="289381"/>
          </a:xfrm>
          <a:custGeom>
            <a:avLst/>
            <a:gdLst/>
            <a:ahLst/>
            <a:cxnLst/>
            <a:rect l="l" t="t" r="r" b="b"/>
            <a:pathLst>
              <a:path w="1533144" h="289381">
                <a:moveTo>
                  <a:pt x="0" y="0"/>
                </a:moveTo>
                <a:lnTo>
                  <a:pt x="1533144" y="0"/>
                </a:lnTo>
                <a:lnTo>
                  <a:pt x="1533144" y="289381"/>
                </a:lnTo>
                <a:lnTo>
                  <a:pt x="0" y="28938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5" name="Freeform 15"/>
          <p:cNvSpPr/>
          <p:nvPr/>
        </p:nvSpPr>
        <p:spPr>
          <a:xfrm>
            <a:off x="-2785432" y="9977430"/>
            <a:ext cx="11434272" cy="1293877"/>
          </a:xfrm>
          <a:custGeom>
            <a:avLst/>
            <a:gdLst/>
            <a:ahLst/>
            <a:cxnLst/>
            <a:rect l="l" t="t" r="r" b="b"/>
            <a:pathLst>
              <a:path w="11434272" h="1293877">
                <a:moveTo>
                  <a:pt x="0" y="0"/>
                </a:moveTo>
                <a:lnTo>
                  <a:pt x="11434272" y="0"/>
                </a:lnTo>
                <a:lnTo>
                  <a:pt x="11434272" y="1293877"/>
                </a:lnTo>
                <a:lnTo>
                  <a:pt x="0" y="1293877"/>
                </a:lnTo>
                <a:lnTo>
                  <a:pt x="0" y="0"/>
                </a:lnTo>
                <a:close/>
              </a:path>
            </a:pathLst>
          </a:custGeom>
          <a:blipFill>
            <a:blip r:embed="rId12">
              <a:extLst>
                <a:ext uri="{96DAC541-7B7A-43D3-8B79-37D633B846F1}">
                  <asvg:svgBlip xmlns="" xmlns:asvg="http://schemas.microsoft.com/office/drawing/2016/SVG/main" r:embed="rId13"/>
                </a:ext>
              </a:extLst>
            </a:blip>
            <a:stretch>
              <a:fillRect t="-483256"/>
            </a:stretch>
          </a:blipFill>
        </p:spPr>
        <p:txBody>
          <a:bodyPr/>
          <a:lstStyle/>
          <a:p>
            <a:endParaRPr lang="en-US"/>
          </a:p>
        </p:txBody>
      </p:sp>
      <p:sp>
        <p:nvSpPr>
          <p:cNvPr id="16" name="Freeform 16"/>
          <p:cNvSpPr/>
          <p:nvPr/>
        </p:nvSpPr>
        <p:spPr>
          <a:xfrm>
            <a:off x="-508390" y="8777238"/>
            <a:ext cx="1752990" cy="1509762"/>
          </a:xfrm>
          <a:custGeom>
            <a:avLst/>
            <a:gdLst/>
            <a:ahLst/>
            <a:cxnLst/>
            <a:rect l="l" t="t" r="r" b="b"/>
            <a:pathLst>
              <a:path w="1752990" h="1509762">
                <a:moveTo>
                  <a:pt x="0" y="0"/>
                </a:moveTo>
                <a:lnTo>
                  <a:pt x="1752990" y="0"/>
                </a:lnTo>
                <a:lnTo>
                  <a:pt x="1752990" y="1509762"/>
                </a:lnTo>
                <a:lnTo>
                  <a:pt x="0" y="150976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sp>
        <p:nvSpPr>
          <p:cNvPr id="17" name="TextBox 17"/>
          <p:cNvSpPr txBox="1"/>
          <p:nvPr/>
        </p:nvSpPr>
        <p:spPr>
          <a:xfrm>
            <a:off x="1086176" y="3409950"/>
            <a:ext cx="7316851" cy="3409950"/>
          </a:xfrm>
          <a:prstGeom prst="rect">
            <a:avLst/>
          </a:prstGeom>
        </p:spPr>
        <p:txBody>
          <a:bodyPr lIns="0" tIns="0" rIns="0" bIns="0" rtlCol="0" anchor="t">
            <a:spAutoFit/>
          </a:bodyPr>
          <a:lstStyle/>
          <a:p>
            <a:pPr algn="ctr">
              <a:lnSpc>
                <a:spcPts val="8400"/>
              </a:lnSpc>
            </a:pPr>
            <a:r>
              <a:rPr lang="en-US" sz="8000" b="1">
                <a:solidFill>
                  <a:srgbClr val="1D1A1B"/>
                </a:solidFill>
                <a:latin typeface="iCiel Gotham Medium"/>
                <a:ea typeface="iCiel Gotham Medium"/>
                <a:cs typeface="iCiel Gotham Medium"/>
                <a:sym typeface="iCiel Gotham Medium"/>
              </a:rPr>
              <a:t>XIN </a:t>
            </a:r>
          </a:p>
          <a:p>
            <a:pPr algn="ctr">
              <a:lnSpc>
                <a:spcPts val="8400"/>
              </a:lnSpc>
            </a:pPr>
            <a:r>
              <a:rPr lang="en-US" sz="8000" b="1">
                <a:solidFill>
                  <a:srgbClr val="1D1A1B"/>
                </a:solidFill>
                <a:latin typeface="iCiel Gotham Medium"/>
                <a:ea typeface="iCiel Gotham Medium"/>
                <a:cs typeface="iCiel Gotham Medium"/>
                <a:sym typeface="iCiel Gotham Medium"/>
              </a:rPr>
              <a:t>CHÂN THÀNH CẢM ƠN!</a:t>
            </a:r>
          </a:p>
        </p:txBody>
      </p:sp>
      <p:sp>
        <p:nvSpPr>
          <p:cNvPr id="18" name="Freeform 18"/>
          <p:cNvSpPr/>
          <p:nvPr/>
        </p:nvSpPr>
        <p:spPr>
          <a:xfrm>
            <a:off x="17800265" y="9827062"/>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en-US"/>
          </a:p>
        </p:txBody>
      </p:sp>
      <p:sp>
        <p:nvSpPr>
          <p:cNvPr id="19" name="Freeform 19"/>
          <p:cNvSpPr/>
          <p:nvPr/>
        </p:nvSpPr>
        <p:spPr>
          <a:xfrm>
            <a:off x="9296400" y="-1190948"/>
            <a:ext cx="5956381" cy="2792054"/>
          </a:xfrm>
          <a:custGeom>
            <a:avLst/>
            <a:gdLst/>
            <a:ahLst/>
            <a:cxnLst/>
            <a:rect l="l" t="t" r="r" b="b"/>
            <a:pathLst>
              <a:path w="5956381" h="2792054">
                <a:moveTo>
                  <a:pt x="0" y="0"/>
                </a:moveTo>
                <a:lnTo>
                  <a:pt x="5956381" y="0"/>
                </a:lnTo>
                <a:lnTo>
                  <a:pt x="5956381" y="2792053"/>
                </a:lnTo>
                <a:lnTo>
                  <a:pt x="0" y="2792053"/>
                </a:lnTo>
                <a:lnTo>
                  <a:pt x="0" y="0"/>
                </a:lnTo>
                <a:close/>
              </a:path>
            </a:pathLst>
          </a:custGeom>
          <a:blipFill>
            <a:blip r:embed="rId18">
              <a:alphaModFix amt="25000"/>
              <a:extLst>
                <a:ext uri="{96DAC541-7B7A-43D3-8B79-37D633B846F1}">
                  <asvg:svgBlip xmlns="" xmlns:asvg="http://schemas.microsoft.com/office/drawing/2016/SVG/main" r:embed="rId19"/>
                </a:ext>
              </a:extLst>
            </a:blip>
            <a:stretch>
              <a:fillRect/>
            </a:stretch>
          </a:blipFill>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rot="5400000">
            <a:off x="7159376" y="5598035"/>
            <a:ext cx="6249644" cy="15624"/>
          </a:xfrm>
          <a:custGeom>
            <a:avLst/>
            <a:gdLst/>
            <a:ahLst/>
            <a:cxnLst/>
            <a:rect l="l" t="t" r="r" b="b"/>
            <a:pathLst>
              <a:path w="6249644" h="15624">
                <a:moveTo>
                  <a:pt x="0" y="0"/>
                </a:moveTo>
                <a:lnTo>
                  <a:pt x="6249644" y="0"/>
                </a:lnTo>
                <a:lnTo>
                  <a:pt x="6249644" y="15624"/>
                </a:lnTo>
                <a:lnTo>
                  <a:pt x="0" y="1562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a:off x="9945522" y="2129620"/>
            <a:ext cx="659624" cy="659624"/>
          </a:xfrm>
          <a:custGeom>
            <a:avLst/>
            <a:gdLst/>
            <a:ahLst/>
            <a:cxnLst/>
            <a:rect l="l" t="t" r="r" b="b"/>
            <a:pathLst>
              <a:path w="659624" h="659624">
                <a:moveTo>
                  <a:pt x="0" y="0"/>
                </a:moveTo>
                <a:lnTo>
                  <a:pt x="659624" y="0"/>
                </a:lnTo>
                <a:lnTo>
                  <a:pt x="659624" y="659624"/>
                </a:lnTo>
                <a:lnTo>
                  <a:pt x="0" y="659624"/>
                </a:lnTo>
                <a:lnTo>
                  <a:pt x="0" y="0"/>
                </a:lnTo>
                <a:close/>
              </a:path>
            </a:pathLst>
          </a:custGeom>
          <a:blipFill>
            <a:blip r:embed="rId5">
              <a:alphaModFix amt="60000"/>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a:off x="9945522" y="3844120"/>
            <a:ext cx="659624" cy="659624"/>
          </a:xfrm>
          <a:custGeom>
            <a:avLst/>
            <a:gdLst/>
            <a:ahLst/>
            <a:cxnLst/>
            <a:rect l="l" t="t" r="r" b="b"/>
            <a:pathLst>
              <a:path w="659624" h="659624">
                <a:moveTo>
                  <a:pt x="0" y="0"/>
                </a:moveTo>
                <a:lnTo>
                  <a:pt x="659624" y="0"/>
                </a:lnTo>
                <a:lnTo>
                  <a:pt x="659624" y="659624"/>
                </a:lnTo>
                <a:lnTo>
                  <a:pt x="0" y="659624"/>
                </a:lnTo>
                <a:lnTo>
                  <a:pt x="0" y="0"/>
                </a:lnTo>
                <a:close/>
              </a:path>
            </a:pathLst>
          </a:custGeom>
          <a:blipFill>
            <a:blip r:embed="rId5">
              <a:alphaModFix amt="60000"/>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6" name="Freeform 6"/>
          <p:cNvSpPr/>
          <p:nvPr/>
        </p:nvSpPr>
        <p:spPr>
          <a:xfrm>
            <a:off x="9945522" y="5558620"/>
            <a:ext cx="659624" cy="659624"/>
          </a:xfrm>
          <a:custGeom>
            <a:avLst/>
            <a:gdLst/>
            <a:ahLst/>
            <a:cxnLst/>
            <a:rect l="l" t="t" r="r" b="b"/>
            <a:pathLst>
              <a:path w="659624" h="659624">
                <a:moveTo>
                  <a:pt x="0" y="0"/>
                </a:moveTo>
                <a:lnTo>
                  <a:pt x="659624" y="0"/>
                </a:lnTo>
                <a:lnTo>
                  <a:pt x="659624" y="659624"/>
                </a:lnTo>
                <a:lnTo>
                  <a:pt x="0" y="659624"/>
                </a:lnTo>
                <a:lnTo>
                  <a:pt x="0" y="0"/>
                </a:lnTo>
                <a:close/>
              </a:path>
            </a:pathLst>
          </a:custGeom>
          <a:blipFill>
            <a:blip r:embed="rId5">
              <a:alphaModFix amt="60000"/>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7" name="Freeform 7"/>
          <p:cNvSpPr/>
          <p:nvPr/>
        </p:nvSpPr>
        <p:spPr>
          <a:xfrm>
            <a:off x="9945522" y="7273120"/>
            <a:ext cx="659624" cy="659624"/>
          </a:xfrm>
          <a:custGeom>
            <a:avLst/>
            <a:gdLst/>
            <a:ahLst/>
            <a:cxnLst/>
            <a:rect l="l" t="t" r="r" b="b"/>
            <a:pathLst>
              <a:path w="659624" h="659624">
                <a:moveTo>
                  <a:pt x="0" y="0"/>
                </a:moveTo>
                <a:lnTo>
                  <a:pt x="659624" y="0"/>
                </a:lnTo>
                <a:lnTo>
                  <a:pt x="659624" y="659624"/>
                </a:lnTo>
                <a:lnTo>
                  <a:pt x="0" y="659624"/>
                </a:lnTo>
                <a:lnTo>
                  <a:pt x="0" y="0"/>
                </a:lnTo>
                <a:close/>
              </a:path>
            </a:pathLst>
          </a:custGeom>
          <a:blipFill>
            <a:blip r:embed="rId5">
              <a:alphaModFix amt="60000"/>
              <a:extLst>
                <a:ext uri="{96DAC541-7B7A-43D3-8B79-37D633B846F1}">
                  <asvg:svgBlip xmlns="" xmlns:asvg="http://schemas.microsoft.com/office/drawing/2016/SVG/main" r:embed="rId6"/>
                </a:ext>
              </a:extLst>
            </a:blip>
            <a:stretch>
              <a:fillRect/>
            </a:stretch>
          </a:blipFill>
        </p:spPr>
        <p:txBody>
          <a:bodyPr/>
          <a:lstStyle/>
          <a:p>
            <a:endParaRPr lang="en-US"/>
          </a:p>
        </p:txBody>
      </p:sp>
      <p:grpSp>
        <p:nvGrpSpPr>
          <p:cNvPr id="8" name="Group 8"/>
          <p:cNvGrpSpPr/>
          <p:nvPr/>
        </p:nvGrpSpPr>
        <p:grpSpPr>
          <a:xfrm>
            <a:off x="10029980" y="2183717"/>
            <a:ext cx="490708" cy="49070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0D00"/>
            </a:solidFill>
            <a:ln w="57150" cap="sq">
              <a:solidFill>
                <a:srgbClr val="FFFFFF"/>
              </a:solidFill>
              <a:prstDash val="solid"/>
              <a:miter/>
            </a:ln>
          </p:spPr>
          <p:txBody>
            <a:bodyPr/>
            <a:lstStyle/>
            <a:p>
              <a:endParaRPr lang="en-US"/>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grpSp>
        <p:nvGrpSpPr>
          <p:cNvPr id="11" name="Group 11"/>
          <p:cNvGrpSpPr/>
          <p:nvPr/>
        </p:nvGrpSpPr>
        <p:grpSpPr>
          <a:xfrm>
            <a:off x="10029980" y="3898217"/>
            <a:ext cx="490708" cy="49070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51F19"/>
            </a:solidFill>
            <a:ln w="57150" cap="sq">
              <a:solidFill>
                <a:srgbClr val="FFFFFF"/>
              </a:solidFill>
              <a:prstDash val="solid"/>
              <a:miter/>
            </a:ln>
          </p:spPr>
          <p:txBody>
            <a:bodyPr/>
            <a:lstStyle/>
            <a:p>
              <a:endParaRPr lang="en-US"/>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grpSp>
        <p:nvGrpSpPr>
          <p:cNvPr id="14" name="Group 14"/>
          <p:cNvGrpSpPr/>
          <p:nvPr/>
        </p:nvGrpSpPr>
        <p:grpSpPr>
          <a:xfrm>
            <a:off x="10029980" y="5612717"/>
            <a:ext cx="490708" cy="49070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2B26"/>
            </a:solidFill>
            <a:ln w="57150" cap="sq">
              <a:solidFill>
                <a:srgbClr val="FFFFFF"/>
              </a:solidFill>
              <a:prstDash val="solid"/>
              <a:miter/>
            </a:ln>
          </p:spPr>
          <p:txBody>
            <a:bodyPr/>
            <a:lstStyle/>
            <a:p>
              <a:endParaRPr lang="en-US"/>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grpSp>
        <p:nvGrpSpPr>
          <p:cNvPr id="17" name="Group 17"/>
          <p:cNvGrpSpPr/>
          <p:nvPr/>
        </p:nvGrpSpPr>
        <p:grpSpPr>
          <a:xfrm>
            <a:off x="10029980" y="7327217"/>
            <a:ext cx="490708" cy="490708"/>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3733"/>
            </a:solidFill>
            <a:ln w="57150" cap="sq">
              <a:solidFill>
                <a:srgbClr val="FFFFFF"/>
              </a:solidFill>
              <a:prstDash val="solid"/>
              <a:miter/>
            </a:ln>
          </p:spPr>
          <p:txBody>
            <a:bodyPr/>
            <a:lstStyle/>
            <a:p>
              <a:endParaRPr lang="en-US"/>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grpSp>
        <p:nvGrpSpPr>
          <p:cNvPr id="20" name="Group 20"/>
          <p:cNvGrpSpPr/>
          <p:nvPr/>
        </p:nvGrpSpPr>
        <p:grpSpPr>
          <a:xfrm rot="-10800000">
            <a:off x="14183347" y="-1362592"/>
            <a:ext cx="5119583" cy="2446670"/>
            <a:chOff x="0" y="0"/>
            <a:chExt cx="1177416" cy="562692"/>
          </a:xfrm>
        </p:grpSpPr>
        <p:sp>
          <p:nvSpPr>
            <p:cNvPr id="21" name="Freeform 21"/>
            <p:cNvSpPr/>
            <p:nvPr/>
          </p:nvSpPr>
          <p:spPr>
            <a:xfrm>
              <a:off x="0" y="0"/>
              <a:ext cx="1177416" cy="562692"/>
            </a:xfrm>
            <a:custGeom>
              <a:avLst/>
              <a:gdLst/>
              <a:ahLst/>
              <a:cxnLst/>
              <a:rect l="l" t="t" r="r" b="b"/>
              <a:pathLst>
                <a:path w="1177416" h="562692">
                  <a:moveTo>
                    <a:pt x="1177416" y="281346"/>
                  </a:moveTo>
                  <a:lnTo>
                    <a:pt x="974216" y="562692"/>
                  </a:lnTo>
                  <a:lnTo>
                    <a:pt x="203200" y="562692"/>
                  </a:lnTo>
                  <a:lnTo>
                    <a:pt x="0" y="281346"/>
                  </a:lnTo>
                  <a:lnTo>
                    <a:pt x="203200" y="0"/>
                  </a:lnTo>
                  <a:lnTo>
                    <a:pt x="974216" y="0"/>
                  </a:lnTo>
                  <a:lnTo>
                    <a:pt x="1177416" y="281346"/>
                  </a:lnTo>
                  <a:close/>
                </a:path>
              </a:pathLst>
            </a:custGeom>
            <a:solidFill>
              <a:srgbClr val="A10D00"/>
            </a:solidFill>
          </p:spPr>
          <p:txBody>
            <a:bodyPr/>
            <a:lstStyle/>
            <a:p>
              <a:endParaRPr lang="en-US"/>
            </a:p>
          </p:txBody>
        </p:sp>
        <p:sp>
          <p:nvSpPr>
            <p:cNvPr id="22" name="TextBox 22"/>
            <p:cNvSpPr txBox="1"/>
            <p:nvPr/>
          </p:nvSpPr>
          <p:spPr>
            <a:xfrm>
              <a:off x="114300" y="-57150"/>
              <a:ext cx="948816" cy="619842"/>
            </a:xfrm>
            <a:prstGeom prst="rect">
              <a:avLst/>
            </a:prstGeom>
          </p:spPr>
          <p:txBody>
            <a:bodyPr lIns="50800" tIns="50800" rIns="50800" bIns="50800" rtlCol="0" anchor="ctr"/>
            <a:lstStyle/>
            <a:p>
              <a:pPr algn="ctr">
                <a:lnSpc>
                  <a:spcPts val="3499"/>
                </a:lnSpc>
              </a:pPr>
              <a:endParaRPr/>
            </a:p>
          </p:txBody>
        </p:sp>
      </p:grpSp>
      <p:grpSp>
        <p:nvGrpSpPr>
          <p:cNvPr id="23" name="Group 23"/>
          <p:cNvGrpSpPr/>
          <p:nvPr/>
        </p:nvGrpSpPr>
        <p:grpSpPr>
          <a:xfrm rot="-10800000">
            <a:off x="11533067" y="-624938"/>
            <a:ext cx="5726233" cy="1198000"/>
            <a:chOff x="0" y="0"/>
            <a:chExt cx="3054608" cy="639062"/>
          </a:xfrm>
        </p:grpSpPr>
        <p:sp>
          <p:nvSpPr>
            <p:cNvPr id="24" name="Freeform 24"/>
            <p:cNvSpPr/>
            <p:nvPr/>
          </p:nvSpPr>
          <p:spPr>
            <a:xfrm>
              <a:off x="0" y="0"/>
              <a:ext cx="3054608" cy="639062"/>
            </a:xfrm>
            <a:custGeom>
              <a:avLst/>
              <a:gdLst/>
              <a:ahLst/>
              <a:cxnLst/>
              <a:rect l="l" t="t" r="r" b="b"/>
              <a:pathLst>
                <a:path w="3054608" h="639062">
                  <a:moveTo>
                    <a:pt x="3054608" y="319531"/>
                  </a:moveTo>
                  <a:lnTo>
                    <a:pt x="2851408" y="639062"/>
                  </a:lnTo>
                  <a:lnTo>
                    <a:pt x="203200" y="639062"/>
                  </a:lnTo>
                  <a:lnTo>
                    <a:pt x="0" y="319531"/>
                  </a:lnTo>
                  <a:lnTo>
                    <a:pt x="203200" y="0"/>
                  </a:lnTo>
                  <a:lnTo>
                    <a:pt x="2851408" y="0"/>
                  </a:lnTo>
                  <a:lnTo>
                    <a:pt x="3054608" y="319531"/>
                  </a:lnTo>
                  <a:close/>
                </a:path>
              </a:pathLst>
            </a:custGeom>
            <a:solidFill>
              <a:srgbClr val="B51F19"/>
            </a:solidFill>
            <a:ln w="57150" cap="sq">
              <a:solidFill>
                <a:srgbClr val="FFFFFF"/>
              </a:solidFill>
              <a:prstDash val="solid"/>
              <a:miter/>
            </a:ln>
          </p:spPr>
          <p:txBody>
            <a:bodyPr/>
            <a:lstStyle/>
            <a:p>
              <a:endParaRPr lang="en-US"/>
            </a:p>
          </p:txBody>
        </p:sp>
        <p:sp>
          <p:nvSpPr>
            <p:cNvPr id="25" name="TextBox 25"/>
            <p:cNvSpPr txBox="1"/>
            <p:nvPr/>
          </p:nvSpPr>
          <p:spPr>
            <a:xfrm>
              <a:off x="114300" y="-57150"/>
              <a:ext cx="2826008" cy="696212"/>
            </a:xfrm>
            <a:prstGeom prst="rect">
              <a:avLst/>
            </a:prstGeom>
          </p:spPr>
          <p:txBody>
            <a:bodyPr lIns="50800" tIns="50800" rIns="50800" bIns="50800" rtlCol="0" anchor="ctr"/>
            <a:lstStyle/>
            <a:p>
              <a:pPr algn="ctr">
                <a:lnSpc>
                  <a:spcPts val="3499"/>
                </a:lnSpc>
              </a:pPr>
              <a:endParaRPr/>
            </a:p>
          </p:txBody>
        </p:sp>
      </p:grpSp>
      <p:grpSp>
        <p:nvGrpSpPr>
          <p:cNvPr id="26" name="Group 26"/>
          <p:cNvGrpSpPr/>
          <p:nvPr/>
        </p:nvGrpSpPr>
        <p:grpSpPr>
          <a:xfrm>
            <a:off x="-673113" y="9251081"/>
            <a:ext cx="8799130" cy="2446670"/>
            <a:chOff x="0" y="0"/>
            <a:chExt cx="2023648" cy="562692"/>
          </a:xfrm>
        </p:grpSpPr>
        <p:sp>
          <p:nvSpPr>
            <p:cNvPr id="27" name="Freeform 27"/>
            <p:cNvSpPr/>
            <p:nvPr/>
          </p:nvSpPr>
          <p:spPr>
            <a:xfrm>
              <a:off x="0" y="0"/>
              <a:ext cx="2023648" cy="562692"/>
            </a:xfrm>
            <a:custGeom>
              <a:avLst/>
              <a:gdLst/>
              <a:ahLst/>
              <a:cxnLst/>
              <a:rect l="l" t="t" r="r" b="b"/>
              <a:pathLst>
                <a:path w="2023648" h="562692">
                  <a:moveTo>
                    <a:pt x="2023648" y="281346"/>
                  </a:moveTo>
                  <a:lnTo>
                    <a:pt x="1820448" y="562692"/>
                  </a:lnTo>
                  <a:lnTo>
                    <a:pt x="203200" y="562692"/>
                  </a:lnTo>
                  <a:lnTo>
                    <a:pt x="0" y="281346"/>
                  </a:lnTo>
                  <a:lnTo>
                    <a:pt x="203200" y="0"/>
                  </a:lnTo>
                  <a:lnTo>
                    <a:pt x="1820448" y="0"/>
                  </a:lnTo>
                  <a:lnTo>
                    <a:pt x="2023648" y="281346"/>
                  </a:lnTo>
                  <a:close/>
                </a:path>
              </a:pathLst>
            </a:custGeom>
            <a:solidFill>
              <a:srgbClr val="B51F19"/>
            </a:solidFill>
          </p:spPr>
          <p:txBody>
            <a:bodyPr/>
            <a:lstStyle/>
            <a:p>
              <a:endParaRPr lang="en-US"/>
            </a:p>
          </p:txBody>
        </p:sp>
        <p:sp>
          <p:nvSpPr>
            <p:cNvPr id="28" name="TextBox 28"/>
            <p:cNvSpPr txBox="1"/>
            <p:nvPr/>
          </p:nvSpPr>
          <p:spPr>
            <a:xfrm>
              <a:off x="114300" y="-57150"/>
              <a:ext cx="1795048" cy="619842"/>
            </a:xfrm>
            <a:prstGeom prst="rect">
              <a:avLst/>
            </a:prstGeom>
          </p:spPr>
          <p:txBody>
            <a:bodyPr lIns="50800" tIns="50800" rIns="50800" bIns="50800" rtlCol="0" anchor="ctr"/>
            <a:lstStyle/>
            <a:p>
              <a:pPr algn="ctr">
                <a:lnSpc>
                  <a:spcPts val="3499"/>
                </a:lnSpc>
              </a:pPr>
              <a:endParaRPr/>
            </a:p>
          </p:txBody>
        </p:sp>
      </p:grpSp>
      <p:grpSp>
        <p:nvGrpSpPr>
          <p:cNvPr id="29" name="Group 29"/>
          <p:cNvGrpSpPr/>
          <p:nvPr/>
        </p:nvGrpSpPr>
        <p:grpSpPr>
          <a:xfrm>
            <a:off x="-673113" y="8675100"/>
            <a:ext cx="2673102" cy="1151961"/>
            <a:chOff x="0" y="0"/>
            <a:chExt cx="1482931" cy="639062"/>
          </a:xfrm>
        </p:grpSpPr>
        <p:sp>
          <p:nvSpPr>
            <p:cNvPr id="30" name="Freeform 30"/>
            <p:cNvSpPr/>
            <p:nvPr/>
          </p:nvSpPr>
          <p:spPr>
            <a:xfrm>
              <a:off x="0" y="0"/>
              <a:ext cx="1482931" cy="639062"/>
            </a:xfrm>
            <a:custGeom>
              <a:avLst/>
              <a:gdLst/>
              <a:ahLst/>
              <a:cxnLst/>
              <a:rect l="l" t="t" r="r" b="b"/>
              <a:pathLst>
                <a:path w="1482931" h="639062">
                  <a:moveTo>
                    <a:pt x="1482931" y="319531"/>
                  </a:moveTo>
                  <a:lnTo>
                    <a:pt x="1279731" y="639062"/>
                  </a:lnTo>
                  <a:lnTo>
                    <a:pt x="203200" y="639062"/>
                  </a:lnTo>
                  <a:lnTo>
                    <a:pt x="0" y="319531"/>
                  </a:lnTo>
                  <a:lnTo>
                    <a:pt x="203200" y="0"/>
                  </a:lnTo>
                  <a:lnTo>
                    <a:pt x="1279731" y="0"/>
                  </a:lnTo>
                  <a:lnTo>
                    <a:pt x="1482931" y="319531"/>
                  </a:lnTo>
                  <a:close/>
                </a:path>
              </a:pathLst>
            </a:custGeom>
            <a:solidFill>
              <a:srgbClr val="A10D00"/>
            </a:solidFill>
            <a:ln w="57150" cap="sq">
              <a:solidFill>
                <a:srgbClr val="FFFFFF"/>
              </a:solidFill>
              <a:prstDash val="solid"/>
              <a:miter/>
            </a:ln>
          </p:spPr>
          <p:txBody>
            <a:bodyPr/>
            <a:lstStyle/>
            <a:p>
              <a:endParaRPr lang="en-US"/>
            </a:p>
          </p:txBody>
        </p:sp>
        <p:sp>
          <p:nvSpPr>
            <p:cNvPr id="31" name="TextBox 31"/>
            <p:cNvSpPr txBox="1"/>
            <p:nvPr/>
          </p:nvSpPr>
          <p:spPr>
            <a:xfrm>
              <a:off x="114300" y="-57150"/>
              <a:ext cx="1254331" cy="696212"/>
            </a:xfrm>
            <a:prstGeom prst="rect">
              <a:avLst/>
            </a:prstGeom>
          </p:spPr>
          <p:txBody>
            <a:bodyPr lIns="50800" tIns="50800" rIns="50800" bIns="50800" rtlCol="0" anchor="ctr"/>
            <a:lstStyle/>
            <a:p>
              <a:pPr algn="ctr">
                <a:lnSpc>
                  <a:spcPts val="3499"/>
                </a:lnSpc>
              </a:pPr>
              <a:endParaRPr/>
            </a:p>
          </p:txBody>
        </p:sp>
      </p:grpSp>
      <p:sp>
        <p:nvSpPr>
          <p:cNvPr id="32" name="Freeform 32"/>
          <p:cNvSpPr/>
          <p:nvPr/>
        </p:nvSpPr>
        <p:spPr>
          <a:xfrm rot="5400000">
            <a:off x="17201961" y="7533472"/>
            <a:ext cx="2172079" cy="690405"/>
          </a:xfrm>
          <a:custGeom>
            <a:avLst/>
            <a:gdLst/>
            <a:ahLst/>
            <a:cxnLst/>
            <a:rect l="l" t="t" r="r" b="b"/>
            <a:pathLst>
              <a:path w="2172079" h="690405">
                <a:moveTo>
                  <a:pt x="0" y="0"/>
                </a:moveTo>
                <a:lnTo>
                  <a:pt x="2172078" y="0"/>
                </a:lnTo>
                <a:lnTo>
                  <a:pt x="2172078" y="690405"/>
                </a:lnTo>
                <a:lnTo>
                  <a:pt x="0" y="690405"/>
                </a:lnTo>
                <a:lnTo>
                  <a:pt x="0" y="0"/>
                </a:lnTo>
                <a:close/>
              </a:path>
            </a:pathLst>
          </a:custGeom>
          <a:blipFill>
            <a:blip r:embed="rId7">
              <a:extLst>
                <a:ext uri="{96DAC541-7B7A-43D3-8B79-37D633B846F1}">
                  <asvg:svgBlip xmlns="" xmlns:asvg="http://schemas.microsoft.com/office/drawing/2016/SVG/main" r:embed="rId8"/>
                </a:ext>
              </a:extLst>
            </a:blip>
            <a:stretch>
              <a:fillRect t="-23484"/>
            </a:stretch>
          </a:blipFill>
        </p:spPr>
        <p:txBody>
          <a:bodyPr/>
          <a:lstStyle/>
          <a:p>
            <a:endParaRPr lang="en-US"/>
          </a:p>
        </p:txBody>
      </p:sp>
      <p:sp>
        <p:nvSpPr>
          <p:cNvPr id="33" name="Freeform 33"/>
          <p:cNvSpPr/>
          <p:nvPr/>
        </p:nvSpPr>
        <p:spPr>
          <a:xfrm>
            <a:off x="-936887" y="178564"/>
            <a:ext cx="1336551" cy="905513"/>
          </a:xfrm>
          <a:custGeom>
            <a:avLst/>
            <a:gdLst/>
            <a:ahLst/>
            <a:cxnLst/>
            <a:rect l="l" t="t" r="r" b="b"/>
            <a:pathLst>
              <a:path w="1336551" h="905513">
                <a:moveTo>
                  <a:pt x="0" y="0"/>
                </a:moveTo>
                <a:lnTo>
                  <a:pt x="1336551" y="0"/>
                </a:lnTo>
                <a:lnTo>
                  <a:pt x="1336551" y="905514"/>
                </a:lnTo>
                <a:lnTo>
                  <a:pt x="0" y="90551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34" name="Freeform 34"/>
          <p:cNvSpPr/>
          <p:nvPr/>
        </p:nvSpPr>
        <p:spPr>
          <a:xfrm>
            <a:off x="17083802" y="-1709864"/>
            <a:ext cx="3098800" cy="2738564"/>
          </a:xfrm>
          <a:custGeom>
            <a:avLst/>
            <a:gdLst/>
            <a:ahLst/>
            <a:cxnLst/>
            <a:rect l="l" t="t" r="r" b="b"/>
            <a:pathLst>
              <a:path w="3098800" h="2738564">
                <a:moveTo>
                  <a:pt x="0" y="0"/>
                </a:moveTo>
                <a:lnTo>
                  <a:pt x="3098800" y="0"/>
                </a:lnTo>
                <a:lnTo>
                  <a:pt x="3098800" y="2738564"/>
                </a:lnTo>
                <a:lnTo>
                  <a:pt x="0" y="273856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35" name="Freeform 35"/>
          <p:cNvSpPr/>
          <p:nvPr/>
        </p:nvSpPr>
        <p:spPr>
          <a:xfrm>
            <a:off x="17942798" y="-3419992"/>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36" name="Freeform 36"/>
          <p:cNvSpPr/>
          <p:nvPr/>
        </p:nvSpPr>
        <p:spPr>
          <a:xfrm>
            <a:off x="10145339" y="10018463"/>
            <a:ext cx="10873692" cy="1293159"/>
          </a:xfrm>
          <a:custGeom>
            <a:avLst/>
            <a:gdLst/>
            <a:ahLst/>
            <a:cxnLst/>
            <a:rect l="l" t="t" r="r" b="b"/>
            <a:pathLst>
              <a:path w="10873692" h="1293159">
                <a:moveTo>
                  <a:pt x="0" y="0"/>
                </a:moveTo>
                <a:lnTo>
                  <a:pt x="10873692" y="0"/>
                </a:lnTo>
                <a:lnTo>
                  <a:pt x="10873692" y="1293159"/>
                </a:lnTo>
                <a:lnTo>
                  <a:pt x="0" y="1293159"/>
                </a:lnTo>
                <a:lnTo>
                  <a:pt x="0" y="0"/>
                </a:lnTo>
                <a:close/>
              </a:path>
            </a:pathLst>
          </a:custGeom>
          <a:blipFill>
            <a:blip r:embed="rId15">
              <a:extLst>
                <a:ext uri="{96DAC541-7B7A-43D3-8B79-37D633B846F1}">
                  <asvg:svgBlip xmlns="" xmlns:asvg="http://schemas.microsoft.com/office/drawing/2016/SVG/main" r:embed="rId16"/>
                </a:ext>
              </a:extLst>
            </a:blip>
            <a:stretch>
              <a:fillRect t="-561128"/>
            </a:stretch>
          </a:blipFill>
        </p:spPr>
        <p:txBody>
          <a:bodyPr/>
          <a:lstStyle/>
          <a:p>
            <a:endParaRPr lang="en-US"/>
          </a:p>
        </p:txBody>
      </p:sp>
      <p:sp>
        <p:nvSpPr>
          <p:cNvPr id="37" name="Freeform 37"/>
          <p:cNvSpPr/>
          <p:nvPr/>
        </p:nvSpPr>
        <p:spPr>
          <a:xfrm flipH="1">
            <a:off x="17043400" y="8777238"/>
            <a:ext cx="1752990" cy="1509762"/>
          </a:xfrm>
          <a:custGeom>
            <a:avLst/>
            <a:gdLst/>
            <a:ahLst/>
            <a:cxnLst/>
            <a:rect l="l" t="t" r="r" b="b"/>
            <a:pathLst>
              <a:path w="1752990" h="1509762">
                <a:moveTo>
                  <a:pt x="1752990" y="0"/>
                </a:moveTo>
                <a:lnTo>
                  <a:pt x="0" y="0"/>
                </a:lnTo>
                <a:lnTo>
                  <a:pt x="0" y="1509762"/>
                </a:lnTo>
                <a:lnTo>
                  <a:pt x="1752990" y="1509762"/>
                </a:lnTo>
                <a:lnTo>
                  <a:pt x="175299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38" name="TextBox 38"/>
          <p:cNvSpPr txBox="1"/>
          <p:nvPr/>
        </p:nvSpPr>
        <p:spPr>
          <a:xfrm>
            <a:off x="5608917" y="647183"/>
            <a:ext cx="7070166" cy="1035050"/>
          </a:xfrm>
          <a:prstGeom prst="rect">
            <a:avLst/>
          </a:prstGeom>
        </p:spPr>
        <p:txBody>
          <a:bodyPr lIns="0" tIns="0" rIns="0" bIns="0" rtlCol="0" anchor="t">
            <a:spAutoFit/>
          </a:bodyPr>
          <a:lstStyle/>
          <a:p>
            <a:pPr algn="l">
              <a:lnSpc>
                <a:spcPts val="8124"/>
              </a:lnSpc>
            </a:pPr>
            <a:r>
              <a:rPr lang="en-US" sz="6499" b="1">
                <a:solidFill>
                  <a:srgbClr val="1D1A1B"/>
                </a:solidFill>
                <a:latin typeface="Public Sans Bold"/>
                <a:ea typeface="Public Sans Bold"/>
                <a:cs typeface="Public Sans Bold"/>
                <a:sym typeface="Public Sans Bold"/>
              </a:rPr>
              <a:t>CĂN CỨ PHÁP LÝ</a:t>
            </a:r>
          </a:p>
        </p:txBody>
      </p:sp>
      <p:sp>
        <p:nvSpPr>
          <p:cNvPr id="39" name="TextBox 39"/>
          <p:cNvSpPr txBox="1"/>
          <p:nvPr/>
        </p:nvSpPr>
        <p:spPr>
          <a:xfrm>
            <a:off x="11138546" y="2126567"/>
            <a:ext cx="6148223" cy="1063625"/>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Nghị định số 127/2018/NĐ-CP ngày 21 tháng 9 năm 2018 của Chính phủ quy định trách nhiệm quản lý nhà nước về giáo dục; </a:t>
            </a:r>
          </a:p>
        </p:txBody>
      </p:sp>
      <p:sp>
        <p:nvSpPr>
          <p:cNvPr id="40" name="TextBox 40"/>
          <p:cNvSpPr txBox="1"/>
          <p:nvPr/>
        </p:nvSpPr>
        <p:spPr>
          <a:xfrm>
            <a:off x="11143263" y="3899096"/>
            <a:ext cx="6148223" cy="1063625"/>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Nghị định số 84/2020/NĐ-CP ngày 17 tháng 7 năm 2020 của Chính phủ quy định quy định chi tiết một số điều của luật giáo dục;</a:t>
            </a:r>
          </a:p>
        </p:txBody>
      </p:sp>
      <p:sp>
        <p:nvSpPr>
          <p:cNvPr id="41" name="TextBox 41"/>
          <p:cNvSpPr txBox="1"/>
          <p:nvPr/>
        </p:nvSpPr>
        <p:spPr>
          <a:xfrm>
            <a:off x="11138546" y="5650108"/>
            <a:ext cx="6148223" cy="1063625"/>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Thông tư số 29/2024/TT-BGDĐT ngày 30 tháng 12 năm 2024 của Bộ trưởng Bộ Giáo dục và Đào tạo Quy định về dạy thêm, học thêm;</a:t>
            </a:r>
          </a:p>
        </p:txBody>
      </p:sp>
      <p:sp>
        <p:nvSpPr>
          <p:cNvPr id="42" name="TextBox 42"/>
          <p:cNvSpPr txBox="1"/>
          <p:nvPr/>
        </p:nvSpPr>
        <p:spPr>
          <a:xfrm>
            <a:off x="11143263" y="7328096"/>
            <a:ext cx="6148223" cy="1063625"/>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Luật Viên chức ngày 15 tháng 11 năm 2010 và Luật sửa đổi, bổ sung một số điều của Luật Cán bộ, công chức và Luật Viên chức ngày 25 tháng 11 năm 2019”.</a:t>
            </a:r>
          </a:p>
        </p:txBody>
      </p:sp>
      <p:sp>
        <p:nvSpPr>
          <p:cNvPr id="43" name="Freeform 43"/>
          <p:cNvSpPr/>
          <p:nvPr/>
        </p:nvSpPr>
        <p:spPr>
          <a:xfrm rot="5400000">
            <a:off x="-1757445" y="5598035"/>
            <a:ext cx="6249644" cy="15624"/>
          </a:xfrm>
          <a:custGeom>
            <a:avLst/>
            <a:gdLst/>
            <a:ahLst/>
            <a:cxnLst/>
            <a:rect l="l" t="t" r="r" b="b"/>
            <a:pathLst>
              <a:path w="6249644" h="15624">
                <a:moveTo>
                  <a:pt x="0" y="0"/>
                </a:moveTo>
                <a:lnTo>
                  <a:pt x="6249644" y="0"/>
                </a:lnTo>
                <a:lnTo>
                  <a:pt x="6249644" y="15624"/>
                </a:lnTo>
                <a:lnTo>
                  <a:pt x="0" y="1562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4" name="Freeform 44"/>
          <p:cNvSpPr/>
          <p:nvPr/>
        </p:nvSpPr>
        <p:spPr>
          <a:xfrm>
            <a:off x="1028700" y="2129620"/>
            <a:ext cx="659624" cy="659624"/>
          </a:xfrm>
          <a:custGeom>
            <a:avLst/>
            <a:gdLst/>
            <a:ahLst/>
            <a:cxnLst/>
            <a:rect l="l" t="t" r="r" b="b"/>
            <a:pathLst>
              <a:path w="659624" h="659624">
                <a:moveTo>
                  <a:pt x="0" y="0"/>
                </a:moveTo>
                <a:lnTo>
                  <a:pt x="659624" y="0"/>
                </a:lnTo>
                <a:lnTo>
                  <a:pt x="659624" y="659624"/>
                </a:lnTo>
                <a:lnTo>
                  <a:pt x="0" y="659624"/>
                </a:lnTo>
                <a:lnTo>
                  <a:pt x="0" y="0"/>
                </a:lnTo>
                <a:close/>
              </a:path>
            </a:pathLst>
          </a:custGeom>
          <a:blipFill>
            <a:blip r:embed="rId5">
              <a:alphaModFix amt="60000"/>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45" name="Freeform 45"/>
          <p:cNvSpPr/>
          <p:nvPr/>
        </p:nvSpPr>
        <p:spPr>
          <a:xfrm>
            <a:off x="1028700" y="3844120"/>
            <a:ext cx="659624" cy="659624"/>
          </a:xfrm>
          <a:custGeom>
            <a:avLst/>
            <a:gdLst/>
            <a:ahLst/>
            <a:cxnLst/>
            <a:rect l="l" t="t" r="r" b="b"/>
            <a:pathLst>
              <a:path w="659624" h="659624">
                <a:moveTo>
                  <a:pt x="0" y="0"/>
                </a:moveTo>
                <a:lnTo>
                  <a:pt x="659624" y="0"/>
                </a:lnTo>
                <a:lnTo>
                  <a:pt x="659624" y="659624"/>
                </a:lnTo>
                <a:lnTo>
                  <a:pt x="0" y="659624"/>
                </a:lnTo>
                <a:lnTo>
                  <a:pt x="0" y="0"/>
                </a:lnTo>
                <a:close/>
              </a:path>
            </a:pathLst>
          </a:custGeom>
          <a:blipFill>
            <a:blip r:embed="rId5">
              <a:alphaModFix amt="60000"/>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46" name="Freeform 46"/>
          <p:cNvSpPr/>
          <p:nvPr/>
        </p:nvSpPr>
        <p:spPr>
          <a:xfrm>
            <a:off x="1028700" y="5558620"/>
            <a:ext cx="659624" cy="659624"/>
          </a:xfrm>
          <a:custGeom>
            <a:avLst/>
            <a:gdLst/>
            <a:ahLst/>
            <a:cxnLst/>
            <a:rect l="l" t="t" r="r" b="b"/>
            <a:pathLst>
              <a:path w="659624" h="659624">
                <a:moveTo>
                  <a:pt x="0" y="0"/>
                </a:moveTo>
                <a:lnTo>
                  <a:pt x="659624" y="0"/>
                </a:lnTo>
                <a:lnTo>
                  <a:pt x="659624" y="659624"/>
                </a:lnTo>
                <a:lnTo>
                  <a:pt x="0" y="659624"/>
                </a:lnTo>
                <a:lnTo>
                  <a:pt x="0" y="0"/>
                </a:lnTo>
                <a:close/>
              </a:path>
            </a:pathLst>
          </a:custGeom>
          <a:blipFill>
            <a:blip r:embed="rId5">
              <a:alphaModFix amt="60000"/>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47" name="Freeform 47"/>
          <p:cNvSpPr/>
          <p:nvPr/>
        </p:nvSpPr>
        <p:spPr>
          <a:xfrm>
            <a:off x="1028700" y="7273120"/>
            <a:ext cx="659624" cy="659624"/>
          </a:xfrm>
          <a:custGeom>
            <a:avLst/>
            <a:gdLst/>
            <a:ahLst/>
            <a:cxnLst/>
            <a:rect l="l" t="t" r="r" b="b"/>
            <a:pathLst>
              <a:path w="659624" h="659624">
                <a:moveTo>
                  <a:pt x="0" y="0"/>
                </a:moveTo>
                <a:lnTo>
                  <a:pt x="659624" y="0"/>
                </a:lnTo>
                <a:lnTo>
                  <a:pt x="659624" y="659624"/>
                </a:lnTo>
                <a:lnTo>
                  <a:pt x="0" y="659624"/>
                </a:lnTo>
                <a:lnTo>
                  <a:pt x="0" y="0"/>
                </a:lnTo>
                <a:close/>
              </a:path>
            </a:pathLst>
          </a:custGeom>
          <a:blipFill>
            <a:blip r:embed="rId5">
              <a:alphaModFix amt="60000"/>
              <a:extLst>
                <a:ext uri="{96DAC541-7B7A-43D3-8B79-37D633B846F1}">
                  <asvg:svgBlip xmlns="" xmlns:asvg="http://schemas.microsoft.com/office/drawing/2016/SVG/main" r:embed="rId6"/>
                </a:ext>
              </a:extLst>
            </a:blip>
            <a:stretch>
              <a:fillRect/>
            </a:stretch>
          </a:blipFill>
        </p:spPr>
        <p:txBody>
          <a:bodyPr/>
          <a:lstStyle/>
          <a:p>
            <a:endParaRPr lang="en-US"/>
          </a:p>
        </p:txBody>
      </p:sp>
      <p:grpSp>
        <p:nvGrpSpPr>
          <p:cNvPr id="48" name="Group 48"/>
          <p:cNvGrpSpPr/>
          <p:nvPr/>
        </p:nvGrpSpPr>
        <p:grpSpPr>
          <a:xfrm>
            <a:off x="1113158" y="2183717"/>
            <a:ext cx="490708" cy="490708"/>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0D00"/>
            </a:solidFill>
            <a:ln w="57150" cap="sq">
              <a:solidFill>
                <a:srgbClr val="FFFFFF"/>
              </a:solidFill>
              <a:prstDash val="solid"/>
              <a:miter/>
            </a:ln>
          </p:spPr>
          <p:txBody>
            <a:bodyPr/>
            <a:lstStyle/>
            <a:p>
              <a:endParaRPr lang="en-US"/>
            </a:p>
          </p:txBody>
        </p:sp>
        <p:sp>
          <p:nvSpPr>
            <p:cNvPr id="50" name="TextBox 50"/>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grpSp>
        <p:nvGrpSpPr>
          <p:cNvPr id="51" name="Group 51"/>
          <p:cNvGrpSpPr/>
          <p:nvPr/>
        </p:nvGrpSpPr>
        <p:grpSpPr>
          <a:xfrm>
            <a:off x="1113158" y="3898217"/>
            <a:ext cx="490708" cy="490708"/>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51F19"/>
            </a:solidFill>
            <a:ln w="57150" cap="sq">
              <a:solidFill>
                <a:srgbClr val="FFFFFF"/>
              </a:solidFill>
              <a:prstDash val="solid"/>
              <a:miter/>
            </a:ln>
          </p:spPr>
          <p:txBody>
            <a:bodyPr/>
            <a:lstStyle/>
            <a:p>
              <a:endParaRPr lang="en-US"/>
            </a:p>
          </p:txBody>
        </p:sp>
        <p:sp>
          <p:nvSpPr>
            <p:cNvPr id="53" name="TextBox 53"/>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grpSp>
        <p:nvGrpSpPr>
          <p:cNvPr id="54" name="Group 54"/>
          <p:cNvGrpSpPr/>
          <p:nvPr/>
        </p:nvGrpSpPr>
        <p:grpSpPr>
          <a:xfrm>
            <a:off x="1113158" y="5612717"/>
            <a:ext cx="490708" cy="490708"/>
            <a:chOff x="0" y="0"/>
            <a:chExt cx="812800" cy="812800"/>
          </a:xfrm>
        </p:grpSpPr>
        <p:sp>
          <p:nvSpPr>
            <p:cNvPr id="55" name="Freeform 5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92B26"/>
            </a:solidFill>
            <a:ln w="57150" cap="sq">
              <a:solidFill>
                <a:srgbClr val="FFFFFF"/>
              </a:solidFill>
              <a:prstDash val="solid"/>
              <a:miter/>
            </a:ln>
          </p:spPr>
          <p:txBody>
            <a:bodyPr/>
            <a:lstStyle/>
            <a:p>
              <a:endParaRPr lang="en-US"/>
            </a:p>
          </p:txBody>
        </p:sp>
        <p:sp>
          <p:nvSpPr>
            <p:cNvPr id="56" name="TextBox 56"/>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grpSp>
        <p:nvGrpSpPr>
          <p:cNvPr id="57" name="Group 57"/>
          <p:cNvGrpSpPr/>
          <p:nvPr/>
        </p:nvGrpSpPr>
        <p:grpSpPr>
          <a:xfrm>
            <a:off x="1113158" y="7327217"/>
            <a:ext cx="490708" cy="490708"/>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3733"/>
            </a:solidFill>
            <a:ln w="57150" cap="sq">
              <a:solidFill>
                <a:srgbClr val="FFFFFF"/>
              </a:solidFill>
              <a:prstDash val="solid"/>
              <a:miter/>
            </a:ln>
          </p:spPr>
          <p:txBody>
            <a:bodyPr/>
            <a:lstStyle/>
            <a:p>
              <a:endParaRPr lang="en-US"/>
            </a:p>
          </p:txBody>
        </p:sp>
        <p:sp>
          <p:nvSpPr>
            <p:cNvPr id="59" name="TextBox 59"/>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sp>
        <p:nvSpPr>
          <p:cNvPr id="60" name="TextBox 60"/>
          <p:cNvSpPr txBox="1"/>
          <p:nvPr/>
        </p:nvSpPr>
        <p:spPr>
          <a:xfrm>
            <a:off x="2226441" y="2126567"/>
            <a:ext cx="6148223" cy="711200"/>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Luật Tổ chức chính quyền địa phương ngày 19 tháng 02 năm 2025;</a:t>
            </a:r>
          </a:p>
        </p:txBody>
      </p:sp>
      <p:sp>
        <p:nvSpPr>
          <p:cNvPr id="61" name="TextBox 61"/>
          <p:cNvSpPr txBox="1"/>
          <p:nvPr/>
        </p:nvSpPr>
        <p:spPr>
          <a:xfrm>
            <a:off x="2226441" y="3899096"/>
            <a:ext cx="6148223" cy="1416050"/>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Luật Ban hành văn bản quy phạm pháp luật ngày 22 tháng 6 năm 2015; Luật sửa đổi, bổ sung một số điều của Luật Ban hành văn bản quy phạm pháp luật ngày 18 tháng 6 năm 2020;</a:t>
            </a:r>
          </a:p>
        </p:txBody>
      </p:sp>
      <p:sp>
        <p:nvSpPr>
          <p:cNvPr id="62" name="TextBox 62"/>
          <p:cNvSpPr txBox="1"/>
          <p:nvPr/>
        </p:nvSpPr>
        <p:spPr>
          <a:xfrm>
            <a:off x="2226441" y="5650108"/>
            <a:ext cx="6148223" cy="358775"/>
          </a:xfrm>
          <a:prstGeom prst="rect">
            <a:avLst/>
          </a:prstGeom>
        </p:spPr>
        <p:txBody>
          <a:bodyPr lIns="0" tIns="0" rIns="0" bIns="0" rtlCol="0" anchor="t">
            <a:spAutoFit/>
          </a:bodyPr>
          <a:lstStyle/>
          <a:p>
            <a:pPr algn="l">
              <a:lnSpc>
                <a:spcPts val="2800"/>
              </a:lnSpc>
            </a:pPr>
            <a:r>
              <a:rPr lang="en-US" sz="2000">
                <a:solidFill>
                  <a:srgbClr val="1D1A1B"/>
                </a:solidFill>
                <a:latin typeface="Public Sans"/>
                <a:ea typeface="Public Sans"/>
                <a:cs typeface="Public Sans"/>
                <a:sym typeface="Public Sans"/>
              </a:rPr>
              <a:t>Luật Giáo dục ngày 14 tháng 6 năm 2019;</a:t>
            </a:r>
          </a:p>
        </p:txBody>
      </p:sp>
      <p:sp>
        <p:nvSpPr>
          <p:cNvPr id="63" name="TextBox 63"/>
          <p:cNvSpPr txBox="1"/>
          <p:nvPr/>
        </p:nvSpPr>
        <p:spPr>
          <a:xfrm>
            <a:off x="2226441" y="7328096"/>
            <a:ext cx="6148223" cy="1063625"/>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Nghị định số 34 - 154 - 59/NĐ-CP của Chính phủ quy định chi tiết một số điều và biện pháp thi hành luật ban hành văn bản quy phạm pháp luật;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rot="5400000">
            <a:off x="1658060" y="2956509"/>
            <a:ext cx="2589327" cy="2810667"/>
          </a:xfrm>
          <a:custGeom>
            <a:avLst/>
            <a:gdLst/>
            <a:ahLst/>
            <a:cxnLst/>
            <a:rect l="l" t="t" r="r" b="b"/>
            <a:pathLst>
              <a:path w="2589327" h="2810667">
                <a:moveTo>
                  <a:pt x="0" y="0"/>
                </a:moveTo>
                <a:lnTo>
                  <a:pt x="2589328" y="0"/>
                </a:lnTo>
                <a:lnTo>
                  <a:pt x="2589328" y="2810667"/>
                </a:lnTo>
                <a:lnTo>
                  <a:pt x="0" y="281066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7849336" y="2956509"/>
            <a:ext cx="2589327" cy="2810667"/>
          </a:xfrm>
          <a:custGeom>
            <a:avLst/>
            <a:gdLst/>
            <a:ahLst/>
            <a:cxnLst/>
            <a:rect l="l" t="t" r="r" b="b"/>
            <a:pathLst>
              <a:path w="2589327" h="2810667">
                <a:moveTo>
                  <a:pt x="0" y="0"/>
                </a:moveTo>
                <a:lnTo>
                  <a:pt x="2589328" y="0"/>
                </a:lnTo>
                <a:lnTo>
                  <a:pt x="2589328" y="2810667"/>
                </a:lnTo>
                <a:lnTo>
                  <a:pt x="0" y="281066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1867234" y="3400425"/>
            <a:ext cx="2170979" cy="1865685"/>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B51F19"/>
            </a:solidFill>
            <a:ln w="57150" cap="sq">
              <a:solidFill>
                <a:srgbClr val="FFFFFF"/>
              </a:solidFill>
              <a:prstDash val="solid"/>
              <a:miter/>
            </a:ln>
          </p:spPr>
          <p:txBody>
            <a:bodyPr/>
            <a:lstStyle/>
            <a:p>
              <a:endParaRPr lang="en-US"/>
            </a:p>
          </p:txBody>
        </p:sp>
        <p:sp>
          <p:nvSpPr>
            <p:cNvPr id="7" name="TextBox 7"/>
            <p:cNvSpPr txBox="1"/>
            <p:nvPr/>
          </p:nvSpPr>
          <p:spPr>
            <a:xfrm>
              <a:off x="114300" y="-57150"/>
              <a:ext cx="584200" cy="755650"/>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8058510" y="3400425"/>
            <a:ext cx="2170979" cy="1865685"/>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B51F19"/>
            </a:solidFill>
            <a:ln w="57150" cap="sq">
              <a:solidFill>
                <a:srgbClr val="FFFFFF"/>
              </a:solidFill>
              <a:prstDash val="solid"/>
              <a:miter/>
            </a:ln>
          </p:spPr>
          <p:txBody>
            <a:bodyPr/>
            <a:lstStyle/>
            <a:p>
              <a:endParaRPr lang="en-US"/>
            </a:p>
          </p:txBody>
        </p:sp>
        <p:sp>
          <p:nvSpPr>
            <p:cNvPr id="10" name="TextBox 10"/>
            <p:cNvSpPr txBox="1"/>
            <p:nvPr/>
          </p:nvSpPr>
          <p:spPr>
            <a:xfrm>
              <a:off x="114300" y="-57150"/>
              <a:ext cx="584200" cy="755650"/>
            </a:xfrm>
            <a:prstGeom prst="rect">
              <a:avLst/>
            </a:prstGeom>
          </p:spPr>
          <p:txBody>
            <a:bodyPr lIns="50800" tIns="50800" rIns="50800" bIns="50800" rtlCol="0" anchor="ctr"/>
            <a:lstStyle/>
            <a:p>
              <a:pPr algn="ctr">
                <a:lnSpc>
                  <a:spcPts val="3499"/>
                </a:lnSpc>
              </a:pPr>
              <a:endParaRPr/>
            </a:p>
          </p:txBody>
        </p:sp>
      </p:grpSp>
      <p:sp>
        <p:nvSpPr>
          <p:cNvPr id="11" name="Freeform 11"/>
          <p:cNvSpPr/>
          <p:nvPr/>
        </p:nvSpPr>
        <p:spPr>
          <a:xfrm rot="5400000">
            <a:off x="13440096" y="2927934"/>
            <a:ext cx="2589327" cy="2810667"/>
          </a:xfrm>
          <a:custGeom>
            <a:avLst/>
            <a:gdLst/>
            <a:ahLst/>
            <a:cxnLst/>
            <a:rect l="l" t="t" r="r" b="b"/>
            <a:pathLst>
              <a:path w="2589327" h="2810667">
                <a:moveTo>
                  <a:pt x="0" y="0"/>
                </a:moveTo>
                <a:lnTo>
                  <a:pt x="2589328" y="0"/>
                </a:lnTo>
                <a:lnTo>
                  <a:pt x="2589328" y="2810667"/>
                </a:lnTo>
                <a:lnTo>
                  <a:pt x="0" y="281066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12" name="Group 12"/>
          <p:cNvGrpSpPr/>
          <p:nvPr/>
        </p:nvGrpSpPr>
        <p:grpSpPr>
          <a:xfrm>
            <a:off x="13649270" y="3371850"/>
            <a:ext cx="2170979" cy="1865685"/>
            <a:chOff x="0" y="0"/>
            <a:chExt cx="812800" cy="698500"/>
          </a:xfrm>
        </p:grpSpPr>
        <p:sp>
          <p:nvSpPr>
            <p:cNvPr id="13" name="Freeform 1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B51F19"/>
            </a:solidFill>
            <a:ln w="57150" cap="sq">
              <a:solidFill>
                <a:srgbClr val="FFFFFF"/>
              </a:solidFill>
              <a:prstDash val="solid"/>
              <a:miter/>
            </a:ln>
          </p:spPr>
          <p:txBody>
            <a:bodyPr/>
            <a:lstStyle/>
            <a:p>
              <a:endParaRPr lang="en-US"/>
            </a:p>
          </p:txBody>
        </p:sp>
        <p:sp>
          <p:nvSpPr>
            <p:cNvPr id="14" name="TextBox 14"/>
            <p:cNvSpPr txBox="1"/>
            <p:nvPr/>
          </p:nvSpPr>
          <p:spPr>
            <a:xfrm>
              <a:off x="114300" y="-57150"/>
              <a:ext cx="584200" cy="755650"/>
            </a:xfrm>
            <a:prstGeom prst="rect">
              <a:avLst/>
            </a:prstGeom>
          </p:spPr>
          <p:txBody>
            <a:bodyPr lIns="50800" tIns="50800" rIns="50800" bIns="50800" rtlCol="0" anchor="ctr"/>
            <a:lstStyle/>
            <a:p>
              <a:pPr algn="ctr">
                <a:lnSpc>
                  <a:spcPts val="3499"/>
                </a:lnSpc>
              </a:pPr>
              <a:endParaRPr/>
            </a:p>
          </p:txBody>
        </p:sp>
      </p:grpSp>
      <p:sp>
        <p:nvSpPr>
          <p:cNvPr id="15" name="AutoShape 15"/>
          <p:cNvSpPr/>
          <p:nvPr/>
        </p:nvSpPr>
        <p:spPr>
          <a:xfrm flipV="1">
            <a:off x="6506386" y="3429000"/>
            <a:ext cx="0" cy="4726574"/>
          </a:xfrm>
          <a:prstGeom prst="line">
            <a:avLst/>
          </a:prstGeom>
          <a:ln w="9525" cap="flat">
            <a:solidFill>
              <a:srgbClr val="1D1A1B"/>
            </a:solidFill>
            <a:prstDash val="solid"/>
            <a:headEnd type="none" w="sm" len="sm"/>
            <a:tailEnd type="none" w="sm" len="sm"/>
          </a:ln>
        </p:spPr>
        <p:txBody>
          <a:bodyPr/>
          <a:lstStyle/>
          <a:p>
            <a:endParaRPr lang="en-US"/>
          </a:p>
        </p:txBody>
      </p:sp>
      <p:sp>
        <p:nvSpPr>
          <p:cNvPr id="16" name="AutoShape 16"/>
          <p:cNvSpPr/>
          <p:nvPr/>
        </p:nvSpPr>
        <p:spPr>
          <a:xfrm flipV="1">
            <a:off x="11781614" y="3429000"/>
            <a:ext cx="0" cy="4726574"/>
          </a:xfrm>
          <a:prstGeom prst="line">
            <a:avLst/>
          </a:prstGeom>
          <a:ln w="9525" cap="flat">
            <a:solidFill>
              <a:srgbClr val="1D1A1B"/>
            </a:solidFill>
            <a:prstDash val="solid"/>
            <a:headEnd type="none" w="sm" len="sm"/>
            <a:tailEnd type="none" w="sm" len="sm"/>
          </a:ln>
        </p:spPr>
        <p:txBody>
          <a:bodyPr/>
          <a:lstStyle/>
          <a:p>
            <a:endParaRPr lang="en-US"/>
          </a:p>
        </p:txBody>
      </p:sp>
      <p:grpSp>
        <p:nvGrpSpPr>
          <p:cNvPr id="17" name="Group 17"/>
          <p:cNvGrpSpPr/>
          <p:nvPr/>
        </p:nvGrpSpPr>
        <p:grpSpPr>
          <a:xfrm>
            <a:off x="14564053" y="-1477201"/>
            <a:ext cx="5390494" cy="2982376"/>
            <a:chOff x="0" y="0"/>
            <a:chExt cx="7187325" cy="3976501"/>
          </a:xfrm>
        </p:grpSpPr>
        <p:grpSp>
          <p:nvGrpSpPr>
            <p:cNvPr id="18" name="Group 18"/>
            <p:cNvGrpSpPr/>
            <p:nvPr/>
          </p:nvGrpSpPr>
          <p:grpSpPr>
            <a:xfrm rot="-10800000">
              <a:off x="0" y="0"/>
              <a:ext cx="7187325" cy="3262226"/>
              <a:chOff x="0" y="0"/>
              <a:chExt cx="1239720" cy="562692"/>
            </a:xfrm>
          </p:grpSpPr>
          <p:sp>
            <p:nvSpPr>
              <p:cNvPr id="19" name="Freeform 19"/>
              <p:cNvSpPr/>
              <p:nvPr/>
            </p:nvSpPr>
            <p:spPr>
              <a:xfrm>
                <a:off x="0" y="0"/>
                <a:ext cx="1239720" cy="562692"/>
              </a:xfrm>
              <a:custGeom>
                <a:avLst/>
                <a:gdLst/>
                <a:ahLst/>
                <a:cxnLst/>
                <a:rect l="l" t="t" r="r" b="b"/>
                <a:pathLst>
                  <a:path w="1239720" h="562692">
                    <a:moveTo>
                      <a:pt x="1239720" y="281346"/>
                    </a:moveTo>
                    <a:lnTo>
                      <a:pt x="1036520" y="562692"/>
                    </a:lnTo>
                    <a:lnTo>
                      <a:pt x="203200" y="562692"/>
                    </a:lnTo>
                    <a:lnTo>
                      <a:pt x="0" y="281346"/>
                    </a:lnTo>
                    <a:lnTo>
                      <a:pt x="203200" y="0"/>
                    </a:lnTo>
                    <a:lnTo>
                      <a:pt x="1036520" y="0"/>
                    </a:lnTo>
                    <a:lnTo>
                      <a:pt x="1239720" y="281346"/>
                    </a:lnTo>
                    <a:close/>
                  </a:path>
                </a:pathLst>
              </a:custGeom>
              <a:solidFill>
                <a:srgbClr val="A10D00"/>
              </a:solidFill>
            </p:spPr>
            <p:txBody>
              <a:bodyPr/>
              <a:lstStyle/>
              <a:p>
                <a:endParaRPr lang="en-US"/>
              </a:p>
            </p:txBody>
          </p:sp>
          <p:sp>
            <p:nvSpPr>
              <p:cNvPr id="20" name="TextBox 20"/>
              <p:cNvSpPr txBox="1"/>
              <p:nvPr/>
            </p:nvSpPr>
            <p:spPr>
              <a:xfrm>
                <a:off x="114300" y="-57150"/>
                <a:ext cx="1011120" cy="619842"/>
              </a:xfrm>
              <a:prstGeom prst="rect">
                <a:avLst/>
              </a:prstGeom>
            </p:spPr>
            <p:txBody>
              <a:bodyPr lIns="50800" tIns="50800" rIns="50800" bIns="50800" rtlCol="0" anchor="ctr"/>
              <a:lstStyle/>
              <a:p>
                <a:pPr algn="ctr">
                  <a:lnSpc>
                    <a:spcPts val="3499"/>
                  </a:lnSpc>
                </a:pPr>
                <a:endParaRPr/>
              </a:p>
            </p:txBody>
          </p:sp>
        </p:grpSp>
        <p:grpSp>
          <p:nvGrpSpPr>
            <p:cNvPr id="21" name="Group 21"/>
            <p:cNvGrpSpPr/>
            <p:nvPr/>
          </p:nvGrpSpPr>
          <p:grpSpPr>
            <a:xfrm rot="-10800000">
              <a:off x="2511062" y="2547952"/>
              <a:ext cx="3673400" cy="1428550"/>
              <a:chOff x="0" y="0"/>
              <a:chExt cx="1643297" cy="639062"/>
            </a:xfrm>
          </p:grpSpPr>
          <p:sp>
            <p:nvSpPr>
              <p:cNvPr id="22" name="Freeform 22"/>
              <p:cNvSpPr/>
              <p:nvPr/>
            </p:nvSpPr>
            <p:spPr>
              <a:xfrm>
                <a:off x="0" y="0"/>
                <a:ext cx="1643297" cy="639062"/>
              </a:xfrm>
              <a:custGeom>
                <a:avLst/>
                <a:gdLst/>
                <a:ahLst/>
                <a:cxnLst/>
                <a:rect l="l" t="t" r="r" b="b"/>
                <a:pathLst>
                  <a:path w="1643297" h="639062">
                    <a:moveTo>
                      <a:pt x="1643297" y="319531"/>
                    </a:moveTo>
                    <a:lnTo>
                      <a:pt x="1440097" y="639062"/>
                    </a:lnTo>
                    <a:lnTo>
                      <a:pt x="203200" y="639062"/>
                    </a:lnTo>
                    <a:lnTo>
                      <a:pt x="0" y="319531"/>
                    </a:lnTo>
                    <a:lnTo>
                      <a:pt x="203200" y="0"/>
                    </a:lnTo>
                    <a:lnTo>
                      <a:pt x="1440097" y="0"/>
                    </a:lnTo>
                    <a:lnTo>
                      <a:pt x="1643297" y="319531"/>
                    </a:lnTo>
                    <a:close/>
                  </a:path>
                </a:pathLst>
              </a:custGeom>
              <a:solidFill>
                <a:srgbClr val="B51F19"/>
              </a:solidFill>
              <a:ln w="57150" cap="sq">
                <a:solidFill>
                  <a:srgbClr val="FFFFFF"/>
                </a:solidFill>
                <a:prstDash val="solid"/>
                <a:miter/>
              </a:ln>
            </p:spPr>
            <p:txBody>
              <a:bodyPr/>
              <a:lstStyle/>
              <a:p>
                <a:endParaRPr lang="en-US"/>
              </a:p>
            </p:txBody>
          </p:sp>
          <p:sp>
            <p:nvSpPr>
              <p:cNvPr id="23" name="TextBox 23"/>
              <p:cNvSpPr txBox="1"/>
              <p:nvPr/>
            </p:nvSpPr>
            <p:spPr>
              <a:xfrm>
                <a:off x="114300" y="-57150"/>
                <a:ext cx="1414697" cy="696212"/>
              </a:xfrm>
              <a:prstGeom prst="rect">
                <a:avLst/>
              </a:prstGeom>
            </p:spPr>
            <p:txBody>
              <a:bodyPr lIns="50800" tIns="50800" rIns="50800" bIns="50800" rtlCol="0" anchor="ctr"/>
              <a:lstStyle/>
              <a:p>
                <a:pPr algn="ctr">
                  <a:lnSpc>
                    <a:spcPts val="3499"/>
                  </a:lnSpc>
                </a:pPr>
                <a:endParaRPr/>
              </a:p>
            </p:txBody>
          </p:sp>
        </p:grpSp>
      </p:grpSp>
      <p:grpSp>
        <p:nvGrpSpPr>
          <p:cNvPr id="24" name="Group 24"/>
          <p:cNvGrpSpPr/>
          <p:nvPr/>
        </p:nvGrpSpPr>
        <p:grpSpPr>
          <a:xfrm>
            <a:off x="-673113" y="9251081"/>
            <a:ext cx="5321313" cy="2446670"/>
            <a:chOff x="0" y="0"/>
            <a:chExt cx="1223810" cy="562692"/>
          </a:xfrm>
        </p:grpSpPr>
        <p:sp>
          <p:nvSpPr>
            <p:cNvPr id="25" name="Freeform 25"/>
            <p:cNvSpPr/>
            <p:nvPr/>
          </p:nvSpPr>
          <p:spPr>
            <a:xfrm>
              <a:off x="0" y="0"/>
              <a:ext cx="1223810" cy="562692"/>
            </a:xfrm>
            <a:custGeom>
              <a:avLst/>
              <a:gdLst/>
              <a:ahLst/>
              <a:cxnLst/>
              <a:rect l="l" t="t" r="r" b="b"/>
              <a:pathLst>
                <a:path w="1223810" h="562692">
                  <a:moveTo>
                    <a:pt x="1223810" y="281346"/>
                  </a:moveTo>
                  <a:lnTo>
                    <a:pt x="1020610" y="562692"/>
                  </a:lnTo>
                  <a:lnTo>
                    <a:pt x="203200" y="562692"/>
                  </a:lnTo>
                  <a:lnTo>
                    <a:pt x="0" y="281346"/>
                  </a:lnTo>
                  <a:lnTo>
                    <a:pt x="203200" y="0"/>
                  </a:lnTo>
                  <a:lnTo>
                    <a:pt x="1020610" y="0"/>
                  </a:lnTo>
                  <a:lnTo>
                    <a:pt x="1223810" y="281346"/>
                  </a:lnTo>
                  <a:close/>
                </a:path>
              </a:pathLst>
            </a:custGeom>
            <a:solidFill>
              <a:srgbClr val="B51F19"/>
            </a:solidFill>
          </p:spPr>
          <p:txBody>
            <a:bodyPr/>
            <a:lstStyle/>
            <a:p>
              <a:endParaRPr lang="en-US"/>
            </a:p>
          </p:txBody>
        </p:sp>
        <p:sp>
          <p:nvSpPr>
            <p:cNvPr id="26" name="TextBox 26"/>
            <p:cNvSpPr txBox="1"/>
            <p:nvPr/>
          </p:nvSpPr>
          <p:spPr>
            <a:xfrm>
              <a:off x="114300" y="-57150"/>
              <a:ext cx="995210" cy="619842"/>
            </a:xfrm>
            <a:prstGeom prst="rect">
              <a:avLst/>
            </a:prstGeom>
          </p:spPr>
          <p:txBody>
            <a:bodyPr lIns="50800" tIns="50800" rIns="50800" bIns="50800" rtlCol="0" anchor="ctr"/>
            <a:lstStyle/>
            <a:p>
              <a:pPr algn="ctr">
                <a:lnSpc>
                  <a:spcPts val="3499"/>
                </a:lnSpc>
              </a:pPr>
              <a:endParaRPr/>
            </a:p>
          </p:txBody>
        </p:sp>
      </p:grpSp>
      <p:grpSp>
        <p:nvGrpSpPr>
          <p:cNvPr id="27" name="Group 27"/>
          <p:cNvGrpSpPr/>
          <p:nvPr/>
        </p:nvGrpSpPr>
        <p:grpSpPr>
          <a:xfrm>
            <a:off x="-673113" y="8675100"/>
            <a:ext cx="2673102" cy="1151961"/>
            <a:chOff x="0" y="0"/>
            <a:chExt cx="1482931" cy="639062"/>
          </a:xfrm>
        </p:grpSpPr>
        <p:sp>
          <p:nvSpPr>
            <p:cNvPr id="28" name="Freeform 28"/>
            <p:cNvSpPr/>
            <p:nvPr/>
          </p:nvSpPr>
          <p:spPr>
            <a:xfrm>
              <a:off x="0" y="0"/>
              <a:ext cx="1482931" cy="639062"/>
            </a:xfrm>
            <a:custGeom>
              <a:avLst/>
              <a:gdLst/>
              <a:ahLst/>
              <a:cxnLst/>
              <a:rect l="l" t="t" r="r" b="b"/>
              <a:pathLst>
                <a:path w="1482931" h="639062">
                  <a:moveTo>
                    <a:pt x="1482931" y="319531"/>
                  </a:moveTo>
                  <a:lnTo>
                    <a:pt x="1279731" y="639062"/>
                  </a:lnTo>
                  <a:lnTo>
                    <a:pt x="203200" y="639062"/>
                  </a:lnTo>
                  <a:lnTo>
                    <a:pt x="0" y="319531"/>
                  </a:lnTo>
                  <a:lnTo>
                    <a:pt x="203200" y="0"/>
                  </a:lnTo>
                  <a:lnTo>
                    <a:pt x="1279731" y="0"/>
                  </a:lnTo>
                  <a:lnTo>
                    <a:pt x="1482931" y="319531"/>
                  </a:lnTo>
                  <a:close/>
                </a:path>
              </a:pathLst>
            </a:custGeom>
            <a:solidFill>
              <a:srgbClr val="A10D00"/>
            </a:solidFill>
            <a:ln w="57150" cap="sq">
              <a:solidFill>
                <a:srgbClr val="FFFFFF"/>
              </a:solidFill>
              <a:prstDash val="solid"/>
              <a:miter/>
            </a:ln>
          </p:spPr>
          <p:txBody>
            <a:bodyPr/>
            <a:lstStyle/>
            <a:p>
              <a:endParaRPr lang="en-US"/>
            </a:p>
          </p:txBody>
        </p:sp>
        <p:sp>
          <p:nvSpPr>
            <p:cNvPr id="29" name="TextBox 29"/>
            <p:cNvSpPr txBox="1"/>
            <p:nvPr/>
          </p:nvSpPr>
          <p:spPr>
            <a:xfrm>
              <a:off x="114300" y="-57150"/>
              <a:ext cx="1254331" cy="696212"/>
            </a:xfrm>
            <a:prstGeom prst="rect">
              <a:avLst/>
            </a:prstGeom>
          </p:spPr>
          <p:txBody>
            <a:bodyPr lIns="50800" tIns="50800" rIns="50800" bIns="50800" rtlCol="0" anchor="ctr"/>
            <a:lstStyle/>
            <a:p>
              <a:pPr algn="ctr">
                <a:lnSpc>
                  <a:spcPts val="3499"/>
                </a:lnSpc>
              </a:pPr>
              <a:endParaRPr/>
            </a:p>
          </p:txBody>
        </p:sp>
      </p:grpSp>
      <p:grpSp>
        <p:nvGrpSpPr>
          <p:cNvPr id="30" name="Group 30"/>
          <p:cNvGrpSpPr/>
          <p:nvPr/>
        </p:nvGrpSpPr>
        <p:grpSpPr>
          <a:xfrm>
            <a:off x="2450358" y="9762097"/>
            <a:ext cx="14808942" cy="1198000"/>
            <a:chOff x="0" y="0"/>
            <a:chExt cx="7899698" cy="639062"/>
          </a:xfrm>
        </p:grpSpPr>
        <p:sp>
          <p:nvSpPr>
            <p:cNvPr id="31" name="Freeform 31"/>
            <p:cNvSpPr/>
            <p:nvPr/>
          </p:nvSpPr>
          <p:spPr>
            <a:xfrm>
              <a:off x="0" y="0"/>
              <a:ext cx="7899698" cy="639062"/>
            </a:xfrm>
            <a:custGeom>
              <a:avLst/>
              <a:gdLst/>
              <a:ahLst/>
              <a:cxnLst/>
              <a:rect l="l" t="t" r="r" b="b"/>
              <a:pathLst>
                <a:path w="7899698" h="639062">
                  <a:moveTo>
                    <a:pt x="7899698" y="319531"/>
                  </a:moveTo>
                  <a:lnTo>
                    <a:pt x="7696498" y="639062"/>
                  </a:lnTo>
                  <a:lnTo>
                    <a:pt x="203200" y="639062"/>
                  </a:lnTo>
                  <a:lnTo>
                    <a:pt x="0" y="319531"/>
                  </a:lnTo>
                  <a:lnTo>
                    <a:pt x="203200" y="0"/>
                  </a:lnTo>
                  <a:lnTo>
                    <a:pt x="7696498" y="0"/>
                  </a:lnTo>
                  <a:lnTo>
                    <a:pt x="7899698" y="319531"/>
                  </a:lnTo>
                  <a:close/>
                </a:path>
              </a:pathLst>
            </a:custGeom>
            <a:solidFill>
              <a:srgbClr val="C92B26"/>
            </a:solidFill>
            <a:ln w="57150" cap="sq">
              <a:solidFill>
                <a:srgbClr val="FFFFFF"/>
              </a:solidFill>
              <a:prstDash val="solid"/>
              <a:miter/>
            </a:ln>
          </p:spPr>
          <p:txBody>
            <a:bodyPr/>
            <a:lstStyle/>
            <a:p>
              <a:endParaRPr lang="en-US"/>
            </a:p>
          </p:txBody>
        </p:sp>
        <p:sp>
          <p:nvSpPr>
            <p:cNvPr id="32" name="TextBox 32"/>
            <p:cNvSpPr txBox="1"/>
            <p:nvPr/>
          </p:nvSpPr>
          <p:spPr>
            <a:xfrm>
              <a:off x="114300" y="-57150"/>
              <a:ext cx="7671098" cy="696212"/>
            </a:xfrm>
            <a:prstGeom prst="rect">
              <a:avLst/>
            </a:prstGeom>
          </p:spPr>
          <p:txBody>
            <a:bodyPr lIns="50800" tIns="50800" rIns="50800" bIns="50800" rtlCol="0" anchor="ctr"/>
            <a:lstStyle/>
            <a:p>
              <a:pPr algn="ctr">
                <a:lnSpc>
                  <a:spcPts val="3499"/>
                </a:lnSpc>
              </a:pPr>
              <a:endParaRPr/>
            </a:p>
          </p:txBody>
        </p:sp>
      </p:grpSp>
      <p:sp>
        <p:nvSpPr>
          <p:cNvPr id="33" name="Freeform 33"/>
          <p:cNvSpPr/>
          <p:nvPr/>
        </p:nvSpPr>
        <p:spPr>
          <a:xfrm rot="-5400000">
            <a:off x="-1086039" y="3863443"/>
            <a:ext cx="2172079" cy="690405"/>
          </a:xfrm>
          <a:custGeom>
            <a:avLst/>
            <a:gdLst/>
            <a:ahLst/>
            <a:cxnLst/>
            <a:rect l="l" t="t" r="r" b="b"/>
            <a:pathLst>
              <a:path w="2172079" h="690405">
                <a:moveTo>
                  <a:pt x="0" y="0"/>
                </a:moveTo>
                <a:lnTo>
                  <a:pt x="2172078" y="0"/>
                </a:lnTo>
                <a:lnTo>
                  <a:pt x="2172078" y="690405"/>
                </a:lnTo>
                <a:lnTo>
                  <a:pt x="0" y="690405"/>
                </a:lnTo>
                <a:lnTo>
                  <a:pt x="0" y="0"/>
                </a:lnTo>
                <a:close/>
              </a:path>
            </a:pathLst>
          </a:custGeom>
          <a:blipFill>
            <a:blip r:embed="rId5">
              <a:extLst>
                <a:ext uri="{96DAC541-7B7A-43D3-8B79-37D633B846F1}">
                  <asvg:svgBlip xmlns="" xmlns:asvg="http://schemas.microsoft.com/office/drawing/2016/SVG/main" r:embed="rId6"/>
                </a:ext>
              </a:extLst>
            </a:blip>
            <a:stretch>
              <a:fillRect t="-23484"/>
            </a:stretch>
          </a:blipFill>
        </p:spPr>
        <p:txBody>
          <a:bodyPr/>
          <a:lstStyle/>
          <a:p>
            <a:endParaRPr lang="en-US"/>
          </a:p>
        </p:txBody>
      </p:sp>
      <p:sp>
        <p:nvSpPr>
          <p:cNvPr id="34" name="Freeform 34"/>
          <p:cNvSpPr/>
          <p:nvPr/>
        </p:nvSpPr>
        <p:spPr>
          <a:xfrm>
            <a:off x="17043400" y="-184885"/>
            <a:ext cx="1529778" cy="397742"/>
          </a:xfrm>
          <a:custGeom>
            <a:avLst/>
            <a:gdLst/>
            <a:ahLst/>
            <a:cxnLst/>
            <a:rect l="l" t="t" r="r" b="b"/>
            <a:pathLst>
              <a:path w="1529778" h="397742">
                <a:moveTo>
                  <a:pt x="0" y="0"/>
                </a:moveTo>
                <a:lnTo>
                  <a:pt x="1529778" y="0"/>
                </a:lnTo>
                <a:lnTo>
                  <a:pt x="1529778" y="397743"/>
                </a:lnTo>
                <a:lnTo>
                  <a:pt x="0" y="3977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35" name="Freeform 35"/>
          <p:cNvSpPr/>
          <p:nvPr/>
        </p:nvSpPr>
        <p:spPr>
          <a:xfrm>
            <a:off x="2952724" y="10076674"/>
            <a:ext cx="1529778" cy="397742"/>
          </a:xfrm>
          <a:custGeom>
            <a:avLst/>
            <a:gdLst/>
            <a:ahLst/>
            <a:cxnLst/>
            <a:rect l="l" t="t" r="r" b="b"/>
            <a:pathLst>
              <a:path w="1529778" h="397742">
                <a:moveTo>
                  <a:pt x="0" y="0"/>
                </a:moveTo>
                <a:lnTo>
                  <a:pt x="1529778" y="0"/>
                </a:lnTo>
                <a:lnTo>
                  <a:pt x="1529778" y="397742"/>
                </a:lnTo>
                <a:lnTo>
                  <a:pt x="0" y="39774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36" name="Freeform 36"/>
          <p:cNvSpPr/>
          <p:nvPr/>
        </p:nvSpPr>
        <p:spPr>
          <a:xfrm>
            <a:off x="17808289" y="6000750"/>
            <a:ext cx="991473" cy="677919"/>
          </a:xfrm>
          <a:custGeom>
            <a:avLst/>
            <a:gdLst/>
            <a:ahLst/>
            <a:cxnLst/>
            <a:rect l="l" t="t" r="r" b="b"/>
            <a:pathLst>
              <a:path w="991473" h="677919">
                <a:moveTo>
                  <a:pt x="0" y="0"/>
                </a:moveTo>
                <a:lnTo>
                  <a:pt x="991473" y="0"/>
                </a:lnTo>
                <a:lnTo>
                  <a:pt x="991473" y="677919"/>
                </a:lnTo>
                <a:lnTo>
                  <a:pt x="0" y="67791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37" name="Freeform 37"/>
          <p:cNvSpPr/>
          <p:nvPr/>
        </p:nvSpPr>
        <p:spPr>
          <a:xfrm>
            <a:off x="-1854200" y="-1709864"/>
            <a:ext cx="3098800" cy="2738564"/>
          </a:xfrm>
          <a:custGeom>
            <a:avLst/>
            <a:gdLst/>
            <a:ahLst/>
            <a:cxnLst/>
            <a:rect l="l" t="t" r="r" b="b"/>
            <a:pathLst>
              <a:path w="3098800" h="2738564">
                <a:moveTo>
                  <a:pt x="0" y="0"/>
                </a:moveTo>
                <a:lnTo>
                  <a:pt x="3098800" y="0"/>
                </a:lnTo>
                <a:lnTo>
                  <a:pt x="3098800" y="2738564"/>
                </a:lnTo>
                <a:lnTo>
                  <a:pt x="0" y="273856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38" name="Freeform 38"/>
          <p:cNvSpPr/>
          <p:nvPr/>
        </p:nvSpPr>
        <p:spPr>
          <a:xfrm>
            <a:off x="11399076" y="9978798"/>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39" name="Freeform 39"/>
          <p:cNvSpPr/>
          <p:nvPr/>
        </p:nvSpPr>
        <p:spPr>
          <a:xfrm>
            <a:off x="14184882" y="3660142"/>
            <a:ext cx="1099756" cy="1097006"/>
          </a:xfrm>
          <a:custGeom>
            <a:avLst/>
            <a:gdLst/>
            <a:ahLst/>
            <a:cxnLst/>
            <a:rect l="l" t="t" r="r" b="b"/>
            <a:pathLst>
              <a:path w="1099756" h="1097006">
                <a:moveTo>
                  <a:pt x="0" y="0"/>
                </a:moveTo>
                <a:lnTo>
                  <a:pt x="1099756" y="0"/>
                </a:lnTo>
                <a:lnTo>
                  <a:pt x="1099756" y="1097007"/>
                </a:lnTo>
                <a:lnTo>
                  <a:pt x="0" y="1097007"/>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a:p>
        </p:txBody>
      </p:sp>
      <p:sp>
        <p:nvSpPr>
          <p:cNvPr id="40" name="Freeform 40"/>
          <p:cNvSpPr/>
          <p:nvPr/>
        </p:nvSpPr>
        <p:spPr>
          <a:xfrm>
            <a:off x="8668317" y="3841496"/>
            <a:ext cx="951367" cy="926393"/>
          </a:xfrm>
          <a:custGeom>
            <a:avLst/>
            <a:gdLst/>
            <a:ahLst/>
            <a:cxnLst/>
            <a:rect l="l" t="t" r="r" b="b"/>
            <a:pathLst>
              <a:path w="951367" h="926393">
                <a:moveTo>
                  <a:pt x="0" y="0"/>
                </a:moveTo>
                <a:lnTo>
                  <a:pt x="951366" y="0"/>
                </a:lnTo>
                <a:lnTo>
                  <a:pt x="951366" y="926393"/>
                </a:lnTo>
                <a:lnTo>
                  <a:pt x="0" y="926393"/>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41" name="Freeform 41"/>
          <p:cNvSpPr/>
          <p:nvPr/>
        </p:nvSpPr>
        <p:spPr>
          <a:xfrm>
            <a:off x="2455955" y="3806794"/>
            <a:ext cx="993537" cy="1110097"/>
          </a:xfrm>
          <a:custGeom>
            <a:avLst/>
            <a:gdLst/>
            <a:ahLst/>
            <a:cxnLst/>
            <a:rect l="l" t="t" r="r" b="b"/>
            <a:pathLst>
              <a:path w="993537" h="1110097">
                <a:moveTo>
                  <a:pt x="0" y="0"/>
                </a:moveTo>
                <a:lnTo>
                  <a:pt x="993537" y="0"/>
                </a:lnTo>
                <a:lnTo>
                  <a:pt x="993537" y="1110097"/>
                </a:lnTo>
                <a:lnTo>
                  <a:pt x="0" y="1110097"/>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grpSp>
        <p:nvGrpSpPr>
          <p:cNvPr id="42" name="Group 42"/>
          <p:cNvGrpSpPr/>
          <p:nvPr/>
        </p:nvGrpSpPr>
        <p:grpSpPr>
          <a:xfrm>
            <a:off x="280076" y="5685081"/>
            <a:ext cx="5842948" cy="2369100"/>
            <a:chOff x="0" y="0"/>
            <a:chExt cx="7790597" cy="3158800"/>
          </a:xfrm>
        </p:grpSpPr>
        <p:sp>
          <p:nvSpPr>
            <p:cNvPr id="43" name="TextBox 43"/>
            <p:cNvSpPr txBox="1"/>
            <p:nvPr/>
          </p:nvSpPr>
          <p:spPr>
            <a:xfrm>
              <a:off x="0" y="819884"/>
              <a:ext cx="7790597" cy="2338916"/>
            </a:xfrm>
            <a:prstGeom prst="rect">
              <a:avLst/>
            </a:prstGeom>
          </p:spPr>
          <p:txBody>
            <a:bodyPr lIns="0" tIns="0" rIns="0" bIns="0" rtlCol="0" anchor="t">
              <a:spAutoFit/>
            </a:bodyPr>
            <a:lstStyle/>
            <a:p>
              <a:pPr marL="431802" lvl="1" indent="-215901" algn="just">
                <a:lnSpc>
                  <a:spcPts val="2800"/>
                </a:lnSpc>
                <a:buFont typeface="Arial"/>
                <a:buChar char="•"/>
              </a:pPr>
              <a:r>
                <a:rPr lang="en-US" sz="2000">
                  <a:solidFill>
                    <a:srgbClr val="1D1A1B"/>
                  </a:solidFill>
                  <a:latin typeface="Public Sans"/>
                  <a:ea typeface="Public Sans"/>
                  <a:cs typeface="Public Sans"/>
                  <a:sym typeface="Public Sans"/>
                </a:rPr>
                <a:t>Chủ trì hướng dẫn triển khai Thông tư 29</a:t>
              </a:r>
            </a:p>
            <a:p>
              <a:pPr marL="431802" lvl="1" indent="-215901" algn="just">
                <a:lnSpc>
                  <a:spcPts val="2800"/>
                </a:lnSpc>
                <a:buFont typeface="Arial"/>
                <a:buChar char="•"/>
              </a:pPr>
              <a:r>
                <a:rPr lang="en-US" sz="2000">
                  <a:solidFill>
                    <a:srgbClr val="1D1A1B"/>
                  </a:solidFill>
                  <a:latin typeface="Public Sans"/>
                  <a:ea typeface="Public Sans"/>
                  <a:cs typeface="Public Sans"/>
                  <a:sym typeface="Public Sans"/>
                </a:rPr>
                <a:t>Ban hành văn bản chỉ đạo chi tiết, phù hợp với điều kiện thực tế</a:t>
              </a:r>
            </a:p>
            <a:p>
              <a:pPr marL="431802" lvl="1" indent="-215901" algn="just">
                <a:lnSpc>
                  <a:spcPts val="2800"/>
                </a:lnSpc>
                <a:buFont typeface="Arial"/>
                <a:buChar char="•"/>
              </a:pPr>
              <a:r>
                <a:rPr lang="en-US" sz="2000">
                  <a:solidFill>
                    <a:srgbClr val="1D1A1B"/>
                  </a:solidFill>
                  <a:latin typeface="Public Sans"/>
                  <a:ea typeface="Public Sans"/>
                  <a:cs typeface="Public Sans"/>
                  <a:sym typeface="Public Sans"/>
                </a:rPr>
                <a:t>Tổ chức tập huấn, hướng dẫn cho các trường</a:t>
              </a:r>
            </a:p>
            <a:p>
              <a:pPr marL="431802" lvl="1" indent="-215901" algn="just">
                <a:lnSpc>
                  <a:spcPts val="2800"/>
                </a:lnSpc>
                <a:buFont typeface="Arial"/>
                <a:buChar char="•"/>
              </a:pPr>
              <a:r>
                <a:rPr lang="en-US" sz="2000">
                  <a:solidFill>
                    <a:srgbClr val="1D1A1B"/>
                  </a:solidFill>
                  <a:latin typeface="Public Sans"/>
                  <a:ea typeface="Public Sans"/>
                  <a:cs typeface="Public Sans"/>
                  <a:sym typeface="Public Sans"/>
                </a:rPr>
                <a:t>Giám sát và đánh giá kết quả thực hiện</a:t>
              </a:r>
            </a:p>
          </p:txBody>
        </p:sp>
        <p:sp>
          <p:nvSpPr>
            <p:cNvPr id="44" name="TextBox 44"/>
            <p:cNvSpPr txBox="1"/>
            <p:nvPr/>
          </p:nvSpPr>
          <p:spPr>
            <a:xfrm>
              <a:off x="3670" y="-57150"/>
              <a:ext cx="7783257" cy="556683"/>
            </a:xfrm>
            <a:prstGeom prst="rect">
              <a:avLst/>
            </a:prstGeom>
          </p:spPr>
          <p:txBody>
            <a:bodyPr lIns="0" tIns="0" rIns="0" bIns="0" rtlCol="0" anchor="t">
              <a:spAutoFit/>
            </a:bodyPr>
            <a:lstStyle/>
            <a:p>
              <a:pPr algn="ctr">
                <a:lnSpc>
                  <a:spcPts val="3499"/>
                </a:lnSpc>
              </a:pPr>
              <a:r>
                <a:rPr lang="en-US" sz="2499" b="1">
                  <a:solidFill>
                    <a:srgbClr val="1D1A1B"/>
                  </a:solidFill>
                  <a:latin typeface="Public Sans Bold"/>
                  <a:ea typeface="Public Sans Bold"/>
                  <a:cs typeface="Public Sans Bold"/>
                  <a:sym typeface="Public Sans Bold"/>
                </a:rPr>
                <a:t>Sở Giáo dục và Đào tạo</a:t>
              </a:r>
            </a:p>
          </p:txBody>
        </p:sp>
      </p:grpSp>
      <p:grpSp>
        <p:nvGrpSpPr>
          <p:cNvPr id="45" name="Group 45"/>
          <p:cNvGrpSpPr/>
          <p:nvPr/>
        </p:nvGrpSpPr>
        <p:grpSpPr>
          <a:xfrm>
            <a:off x="6834818" y="5656506"/>
            <a:ext cx="4618364" cy="2721525"/>
            <a:chOff x="0" y="0"/>
            <a:chExt cx="6157818" cy="3628700"/>
          </a:xfrm>
        </p:grpSpPr>
        <p:sp>
          <p:nvSpPr>
            <p:cNvPr id="46" name="TextBox 46"/>
            <p:cNvSpPr txBox="1"/>
            <p:nvPr/>
          </p:nvSpPr>
          <p:spPr>
            <a:xfrm>
              <a:off x="0" y="819884"/>
              <a:ext cx="6157818" cy="2808816"/>
            </a:xfrm>
            <a:prstGeom prst="rect">
              <a:avLst/>
            </a:prstGeom>
          </p:spPr>
          <p:txBody>
            <a:bodyPr lIns="0" tIns="0" rIns="0" bIns="0" rtlCol="0" anchor="t">
              <a:spAutoFit/>
            </a:bodyPr>
            <a:lstStyle/>
            <a:p>
              <a:pPr marL="431802" lvl="1" indent="-215901" algn="just">
                <a:lnSpc>
                  <a:spcPts val="2800"/>
                </a:lnSpc>
                <a:buFont typeface="Arial"/>
                <a:buChar char="•"/>
              </a:pPr>
              <a:r>
                <a:rPr lang="en-US" sz="2000">
                  <a:solidFill>
                    <a:srgbClr val="1D1A1B"/>
                  </a:solidFill>
                  <a:latin typeface="Public Sans"/>
                  <a:ea typeface="Public Sans"/>
                  <a:cs typeface="Public Sans"/>
                  <a:sym typeface="Public Sans"/>
                </a:rPr>
                <a:t>Phối hợp với Sở GD&amp;ĐT để triển khai Thông tư 29 tại địa phương</a:t>
              </a:r>
            </a:p>
            <a:p>
              <a:pPr marL="431802" lvl="1" indent="-215901" algn="just">
                <a:lnSpc>
                  <a:spcPts val="2800"/>
                </a:lnSpc>
                <a:buFont typeface="Arial"/>
                <a:buChar char="•"/>
              </a:pPr>
              <a:r>
                <a:rPr lang="en-US" sz="2000">
                  <a:solidFill>
                    <a:srgbClr val="1D1A1B"/>
                  </a:solidFill>
                  <a:latin typeface="Public Sans"/>
                  <a:ea typeface="Public Sans"/>
                  <a:cs typeface="Public Sans"/>
                  <a:sym typeface="Public Sans"/>
                </a:rPr>
                <a:t>Đảm bảo nguồn lực, hỗ trợ các trường thực hiện quy định mới</a:t>
              </a:r>
            </a:p>
            <a:p>
              <a:pPr marL="431802" lvl="1" indent="-215901" algn="just">
                <a:lnSpc>
                  <a:spcPts val="2800"/>
                </a:lnSpc>
                <a:buFont typeface="Arial"/>
                <a:buChar char="•"/>
              </a:pPr>
              <a:r>
                <a:rPr lang="en-US" sz="2000">
                  <a:solidFill>
                    <a:srgbClr val="1D1A1B"/>
                  </a:solidFill>
                  <a:latin typeface="Public Sans"/>
                  <a:ea typeface="Public Sans"/>
                  <a:cs typeface="Public Sans"/>
                  <a:sym typeface="Public Sans"/>
                </a:rPr>
                <a:t>Kiểm tra, báo cáo định kỳ về tiến độ thực hiện</a:t>
              </a:r>
            </a:p>
          </p:txBody>
        </p:sp>
        <p:sp>
          <p:nvSpPr>
            <p:cNvPr id="47" name="TextBox 47"/>
            <p:cNvSpPr txBox="1"/>
            <p:nvPr/>
          </p:nvSpPr>
          <p:spPr>
            <a:xfrm>
              <a:off x="2901" y="-57150"/>
              <a:ext cx="6152017" cy="556683"/>
            </a:xfrm>
            <a:prstGeom prst="rect">
              <a:avLst/>
            </a:prstGeom>
          </p:spPr>
          <p:txBody>
            <a:bodyPr lIns="0" tIns="0" rIns="0" bIns="0" rtlCol="0" anchor="t">
              <a:spAutoFit/>
            </a:bodyPr>
            <a:lstStyle/>
            <a:p>
              <a:pPr algn="ctr">
                <a:lnSpc>
                  <a:spcPts val="3499"/>
                </a:lnSpc>
              </a:pPr>
              <a:r>
                <a:rPr lang="en-US" sz="2499" b="1">
                  <a:solidFill>
                    <a:srgbClr val="1D1A1B"/>
                  </a:solidFill>
                  <a:latin typeface="Public Sans Bold"/>
                  <a:ea typeface="Public Sans Bold"/>
                  <a:cs typeface="Public Sans Bold"/>
                  <a:sym typeface="Public Sans Bold"/>
                </a:rPr>
                <a:t>UBND địa phương</a:t>
              </a:r>
            </a:p>
          </p:txBody>
        </p:sp>
      </p:grpSp>
      <p:sp>
        <p:nvSpPr>
          <p:cNvPr id="48" name="TextBox 48"/>
          <p:cNvSpPr txBox="1"/>
          <p:nvPr/>
        </p:nvSpPr>
        <p:spPr>
          <a:xfrm>
            <a:off x="4151040" y="662346"/>
            <a:ext cx="9985920" cy="1035050"/>
          </a:xfrm>
          <a:prstGeom prst="rect">
            <a:avLst/>
          </a:prstGeom>
        </p:spPr>
        <p:txBody>
          <a:bodyPr lIns="0" tIns="0" rIns="0" bIns="0" rtlCol="0" anchor="t">
            <a:spAutoFit/>
          </a:bodyPr>
          <a:lstStyle/>
          <a:p>
            <a:pPr algn="l">
              <a:lnSpc>
                <a:spcPts val="8124"/>
              </a:lnSpc>
            </a:pPr>
            <a:r>
              <a:rPr lang="en-US" sz="6499" b="1">
                <a:solidFill>
                  <a:srgbClr val="1D1A1B"/>
                </a:solidFill>
                <a:latin typeface="Public Sans Bold"/>
                <a:ea typeface="Public Sans Bold"/>
                <a:cs typeface="Public Sans Bold"/>
                <a:sym typeface="Public Sans Bold"/>
              </a:rPr>
              <a:t>PHẠM VI VÀ ĐỐI TƯỢNG</a:t>
            </a:r>
          </a:p>
        </p:txBody>
      </p:sp>
      <p:grpSp>
        <p:nvGrpSpPr>
          <p:cNvPr id="49" name="Group 49"/>
          <p:cNvGrpSpPr/>
          <p:nvPr/>
        </p:nvGrpSpPr>
        <p:grpSpPr>
          <a:xfrm>
            <a:off x="12395200" y="5656506"/>
            <a:ext cx="5109612" cy="2721525"/>
            <a:chOff x="0" y="0"/>
            <a:chExt cx="6812816" cy="3628700"/>
          </a:xfrm>
        </p:grpSpPr>
        <p:sp>
          <p:nvSpPr>
            <p:cNvPr id="50" name="TextBox 50"/>
            <p:cNvSpPr txBox="1"/>
            <p:nvPr/>
          </p:nvSpPr>
          <p:spPr>
            <a:xfrm>
              <a:off x="0" y="819884"/>
              <a:ext cx="6812816" cy="2808816"/>
            </a:xfrm>
            <a:prstGeom prst="rect">
              <a:avLst/>
            </a:prstGeom>
          </p:spPr>
          <p:txBody>
            <a:bodyPr lIns="0" tIns="0" rIns="0" bIns="0" rtlCol="0" anchor="t">
              <a:spAutoFit/>
            </a:bodyPr>
            <a:lstStyle/>
            <a:p>
              <a:pPr marL="431802" lvl="1" indent="-215901" algn="just">
                <a:lnSpc>
                  <a:spcPts val="2800"/>
                </a:lnSpc>
                <a:buFont typeface="Arial"/>
                <a:buChar char="•"/>
              </a:pPr>
              <a:r>
                <a:rPr lang="en-US" sz="2000">
                  <a:solidFill>
                    <a:srgbClr val="1D1A1B"/>
                  </a:solidFill>
                  <a:latin typeface="Public Sans"/>
                  <a:ea typeface="Public Sans"/>
                  <a:cs typeface="Public Sans"/>
                  <a:sym typeface="Public Sans"/>
                </a:rPr>
                <a:t>Thực hiện theo chỉ đạo của Sở GD&amp;ĐT và UBND địa phương</a:t>
              </a:r>
            </a:p>
            <a:p>
              <a:pPr marL="431802" lvl="1" indent="-215901" algn="just">
                <a:lnSpc>
                  <a:spcPts val="2800"/>
                </a:lnSpc>
                <a:buFont typeface="Arial"/>
                <a:buChar char="•"/>
              </a:pPr>
              <a:r>
                <a:rPr lang="en-US" sz="2000">
                  <a:solidFill>
                    <a:srgbClr val="1D1A1B"/>
                  </a:solidFill>
                  <a:latin typeface="Public Sans"/>
                  <a:ea typeface="Public Sans"/>
                  <a:cs typeface="Public Sans"/>
                  <a:sym typeface="Public Sans"/>
                </a:rPr>
                <a:t>Phổ biến nội dung Thông tư 29 đến cán bộ, giáo viên, học sinh và phụ huynh</a:t>
              </a:r>
            </a:p>
            <a:p>
              <a:pPr marL="431802" lvl="1" indent="-215901" algn="just">
                <a:lnSpc>
                  <a:spcPts val="2800"/>
                </a:lnSpc>
                <a:buFont typeface="Arial"/>
                <a:buChar char="•"/>
              </a:pPr>
              <a:r>
                <a:rPr lang="en-US" sz="2000">
                  <a:solidFill>
                    <a:srgbClr val="1D1A1B"/>
                  </a:solidFill>
                  <a:latin typeface="Public Sans"/>
                  <a:ea typeface="Public Sans"/>
                  <a:cs typeface="Public Sans"/>
                  <a:sym typeface="Public Sans"/>
                </a:rPr>
                <a:t>Đảm bảo thực hiện đúng quy định, minh bạch và hiệu quả</a:t>
              </a:r>
            </a:p>
          </p:txBody>
        </p:sp>
        <p:sp>
          <p:nvSpPr>
            <p:cNvPr id="51" name="TextBox 51"/>
            <p:cNvSpPr txBox="1"/>
            <p:nvPr/>
          </p:nvSpPr>
          <p:spPr>
            <a:xfrm>
              <a:off x="3209" y="-57150"/>
              <a:ext cx="6806397" cy="556683"/>
            </a:xfrm>
            <a:prstGeom prst="rect">
              <a:avLst/>
            </a:prstGeom>
          </p:spPr>
          <p:txBody>
            <a:bodyPr lIns="0" tIns="0" rIns="0" bIns="0" rtlCol="0" anchor="t">
              <a:spAutoFit/>
            </a:bodyPr>
            <a:lstStyle/>
            <a:p>
              <a:pPr algn="ctr">
                <a:lnSpc>
                  <a:spcPts val="3499"/>
                </a:lnSpc>
              </a:pPr>
              <a:r>
                <a:rPr lang="en-US" sz="2499" b="1">
                  <a:solidFill>
                    <a:srgbClr val="1D1A1B"/>
                  </a:solidFill>
                  <a:latin typeface="Public Sans Bold"/>
                  <a:ea typeface="Public Sans Bold"/>
                  <a:cs typeface="Public Sans Bold"/>
                  <a:sym typeface="Public Sans Bold"/>
                </a:rPr>
                <a:t>Các cơ sở giáo dục</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539749" lvl="1" indent="-269875">
              <a:lnSpc>
                <a:spcPts val="3499"/>
              </a:lnSpc>
              <a:buFont typeface="Arial"/>
              <a:buChar char="•"/>
            </a:pPr>
            <a:endParaRPr lang="en-US" sz="2499">
              <a:solidFill>
                <a:srgbClr val="1D1A1B"/>
              </a:solidFill>
              <a:latin typeface="Public Sans"/>
              <a:ea typeface="Public Sans"/>
              <a:cs typeface="Public Sans"/>
              <a:sym typeface="Public Sans"/>
            </a:endParaRPr>
          </a:p>
        </p:txBody>
      </p:sp>
      <p:grpSp>
        <p:nvGrpSpPr>
          <p:cNvPr id="3" name="Group 3"/>
          <p:cNvGrpSpPr/>
          <p:nvPr/>
        </p:nvGrpSpPr>
        <p:grpSpPr>
          <a:xfrm rot="-10800000">
            <a:off x="14183347" y="-1362592"/>
            <a:ext cx="5119583" cy="2446670"/>
            <a:chOff x="0" y="0"/>
            <a:chExt cx="1177416" cy="562692"/>
          </a:xfrm>
        </p:grpSpPr>
        <p:sp>
          <p:nvSpPr>
            <p:cNvPr id="4" name="Freeform 4"/>
            <p:cNvSpPr/>
            <p:nvPr/>
          </p:nvSpPr>
          <p:spPr>
            <a:xfrm>
              <a:off x="0" y="0"/>
              <a:ext cx="1177416" cy="562692"/>
            </a:xfrm>
            <a:custGeom>
              <a:avLst/>
              <a:gdLst/>
              <a:ahLst/>
              <a:cxnLst/>
              <a:rect l="l" t="t" r="r" b="b"/>
              <a:pathLst>
                <a:path w="1177416" h="562692">
                  <a:moveTo>
                    <a:pt x="1177416" y="281346"/>
                  </a:moveTo>
                  <a:lnTo>
                    <a:pt x="974216" y="562692"/>
                  </a:lnTo>
                  <a:lnTo>
                    <a:pt x="203200" y="562692"/>
                  </a:lnTo>
                  <a:lnTo>
                    <a:pt x="0" y="281346"/>
                  </a:lnTo>
                  <a:lnTo>
                    <a:pt x="203200" y="0"/>
                  </a:lnTo>
                  <a:lnTo>
                    <a:pt x="974216" y="0"/>
                  </a:lnTo>
                  <a:lnTo>
                    <a:pt x="1177416" y="281346"/>
                  </a:lnTo>
                  <a:close/>
                </a:path>
              </a:pathLst>
            </a:custGeom>
            <a:solidFill>
              <a:srgbClr val="A10D00"/>
            </a:solidFill>
          </p:spPr>
          <p:txBody>
            <a:bodyPr/>
            <a:lstStyle/>
            <a:p>
              <a:endParaRPr lang="en-US"/>
            </a:p>
          </p:txBody>
        </p:sp>
        <p:sp>
          <p:nvSpPr>
            <p:cNvPr id="5" name="TextBox 5"/>
            <p:cNvSpPr txBox="1"/>
            <p:nvPr/>
          </p:nvSpPr>
          <p:spPr>
            <a:xfrm>
              <a:off x="114300" y="-57150"/>
              <a:ext cx="948816" cy="619842"/>
            </a:xfrm>
            <a:prstGeom prst="rect">
              <a:avLst/>
            </a:prstGeom>
          </p:spPr>
          <p:txBody>
            <a:bodyPr lIns="50800" tIns="50800" rIns="50800" bIns="50800" rtlCol="0" anchor="ctr"/>
            <a:lstStyle/>
            <a:p>
              <a:pPr algn="ctr">
                <a:lnSpc>
                  <a:spcPts val="3499"/>
                </a:lnSpc>
              </a:pPr>
              <a:endParaRPr/>
            </a:p>
          </p:txBody>
        </p:sp>
      </p:grpSp>
      <p:grpSp>
        <p:nvGrpSpPr>
          <p:cNvPr id="6" name="Group 6"/>
          <p:cNvGrpSpPr/>
          <p:nvPr/>
        </p:nvGrpSpPr>
        <p:grpSpPr>
          <a:xfrm rot="-10800000">
            <a:off x="11533067" y="-624938"/>
            <a:ext cx="5726233" cy="1198000"/>
            <a:chOff x="0" y="0"/>
            <a:chExt cx="3054608" cy="639062"/>
          </a:xfrm>
        </p:grpSpPr>
        <p:sp>
          <p:nvSpPr>
            <p:cNvPr id="7" name="Freeform 7"/>
            <p:cNvSpPr/>
            <p:nvPr/>
          </p:nvSpPr>
          <p:spPr>
            <a:xfrm>
              <a:off x="0" y="0"/>
              <a:ext cx="3054608" cy="639062"/>
            </a:xfrm>
            <a:custGeom>
              <a:avLst/>
              <a:gdLst/>
              <a:ahLst/>
              <a:cxnLst/>
              <a:rect l="l" t="t" r="r" b="b"/>
              <a:pathLst>
                <a:path w="3054608" h="639062">
                  <a:moveTo>
                    <a:pt x="3054608" y="319531"/>
                  </a:moveTo>
                  <a:lnTo>
                    <a:pt x="2851408" y="639062"/>
                  </a:lnTo>
                  <a:lnTo>
                    <a:pt x="203200" y="639062"/>
                  </a:lnTo>
                  <a:lnTo>
                    <a:pt x="0" y="319531"/>
                  </a:lnTo>
                  <a:lnTo>
                    <a:pt x="203200" y="0"/>
                  </a:lnTo>
                  <a:lnTo>
                    <a:pt x="2851408" y="0"/>
                  </a:lnTo>
                  <a:lnTo>
                    <a:pt x="3054608" y="319531"/>
                  </a:lnTo>
                  <a:close/>
                </a:path>
              </a:pathLst>
            </a:custGeom>
            <a:solidFill>
              <a:srgbClr val="B51F19"/>
            </a:solidFill>
            <a:ln w="57150" cap="sq">
              <a:solidFill>
                <a:srgbClr val="FFFFFF"/>
              </a:solidFill>
              <a:prstDash val="solid"/>
              <a:miter/>
            </a:ln>
          </p:spPr>
          <p:txBody>
            <a:bodyPr/>
            <a:lstStyle/>
            <a:p>
              <a:endParaRPr lang="en-US"/>
            </a:p>
          </p:txBody>
        </p:sp>
        <p:sp>
          <p:nvSpPr>
            <p:cNvPr id="8" name="TextBox 8"/>
            <p:cNvSpPr txBox="1"/>
            <p:nvPr/>
          </p:nvSpPr>
          <p:spPr>
            <a:xfrm>
              <a:off x="114300" y="-57150"/>
              <a:ext cx="2826008" cy="696212"/>
            </a:xfrm>
            <a:prstGeom prst="rect">
              <a:avLst/>
            </a:prstGeom>
          </p:spPr>
          <p:txBody>
            <a:bodyPr lIns="50800" tIns="50800" rIns="50800" bIns="50800" rtlCol="0" anchor="ctr"/>
            <a:lstStyle/>
            <a:p>
              <a:pPr algn="ctr">
                <a:lnSpc>
                  <a:spcPts val="3499"/>
                </a:lnSpc>
              </a:pPr>
              <a:endParaRPr/>
            </a:p>
          </p:txBody>
        </p:sp>
      </p:grpSp>
      <p:grpSp>
        <p:nvGrpSpPr>
          <p:cNvPr id="9" name="Group 9"/>
          <p:cNvGrpSpPr/>
          <p:nvPr/>
        </p:nvGrpSpPr>
        <p:grpSpPr>
          <a:xfrm>
            <a:off x="-673113" y="9251081"/>
            <a:ext cx="8799130" cy="2446670"/>
            <a:chOff x="0" y="0"/>
            <a:chExt cx="2023648" cy="562692"/>
          </a:xfrm>
        </p:grpSpPr>
        <p:sp>
          <p:nvSpPr>
            <p:cNvPr id="10" name="Freeform 10"/>
            <p:cNvSpPr/>
            <p:nvPr/>
          </p:nvSpPr>
          <p:spPr>
            <a:xfrm>
              <a:off x="0" y="0"/>
              <a:ext cx="2023648" cy="562692"/>
            </a:xfrm>
            <a:custGeom>
              <a:avLst/>
              <a:gdLst/>
              <a:ahLst/>
              <a:cxnLst/>
              <a:rect l="l" t="t" r="r" b="b"/>
              <a:pathLst>
                <a:path w="2023648" h="562692">
                  <a:moveTo>
                    <a:pt x="2023648" y="281346"/>
                  </a:moveTo>
                  <a:lnTo>
                    <a:pt x="1820448" y="562692"/>
                  </a:lnTo>
                  <a:lnTo>
                    <a:pt x="203200" y="562692"/>
                  </a:lnTo>
                  <a:lnTo>
                    <a:pt x="0" y="281346"/>
                  </a:lnTo>
                  <a:lnTo>
                    <a:pt x="203200" y="0"/>
                  </a:lnTo>
                  <a:lnTo>
                    <a:pt x="1820448" y="0"/>
                  </a:lnTo>
                  <a:lnTo>
                    <a:pt x="2023648" y="281346"/>
                  </a:lnTo>
                  <a:close/>
                </a:path>
              </a:pathLst>
            </a:custGeom>
            <a:solidFill>
              <a:srgbClr val="B51F19"/>
            </a:solidFill>
          </p:spPr>
          <p:txBody>
            <a:bodyPr/>
            <a:lstStyle/>
            <a:p>
              <a:endParaRPr lang="en-US"/>
            </a:p>
          </p:txBody>
        </p:sp>
        <p:sp>
          <p:nvSpPr>
            <p:cNvPr id="11" name="TextBox 11"/>
            <p:cNvSpPr txBox="1"/>
            <p:nvPr/>
          </p:nvSpPr>
          <p:spPr>
            <a:xfrm>
              <a:off x="114300" y="-57150"/>
              <a:ext cx="1795048" cy="619842"/>
            </a:xfrm>
            <a:prstGeom prst="rect">
              <a:avLst/>
            </a:prstGeom>
          </p:spPr>
          <p:txBody>
            <a:bodyPr lIns="50800" tIns="50800" rIns="50800" bIns="50800" rtlCol="0" anchor="ctr"/>
            <a:lstStyle/>
            <a:p>
              <a:pPr algn="ctr">
                <a:lnSpc>
                  <a:spcPts val="3499"/>
                </a:lnSpc>
              </a:pPr>
              <a:endParaRPr/>
            </a:p>
          </p:txBody>
        </p:sp>
      </p:grpSp>
      <p:grpSp>
        <p:nvGrpSpPr>
          <p:cNvPr id="12" name="Group 12"/>
          <p:cNvGrpSpPr/>
          <p:nvPr/>
        </p:nvGrpSpPr>
        <p:grpSpPr>
          <a:xfrm>
            <a:off x="-673113" y="8675100"/>
            <a:ext cx="2673102" cy="1151961"/>
            <a:chOff x="0" y="0"/>
            <a:chExt cx="1482931" cy="639062"/>
          </a:xfrm>
        </p:grpSpPr>
        <p:sp>
          <p:nvSpPr>
            <p:cNvPr id="13" name="Freeform 13"/>
            <p:cNvSpPr/>
            <p:nvPr/>
          </p:nvSpPr>
          <p:spPr>
            <a:xfrm>
              <a:off x="0" y="0"/>
              <a:ext cx="1482931" cy="639062"/>
            </a:xfrm>
            <a:custGeom>
              <a:avLst/>
              <a:gdLst/>
              <a:ahLst/>
              <a:cxnLst/>
              <a:rect l="l" t="t" r="r" b="b"/>
              <a:pathLst>
                <a:path w="1482931" h="639062">
                  <a:moveTo>
                    <a:pt x="1482931" y="319531"/>
                  </a:moveTo>
                  <a:lnTo>
                    <a:pt x="1279731" y="639062"/>
                  </a:lnTo>
                  <a:lnTo>
                    <a:pt x="203200" y="639062"/>
                  </a:lnTo>
                  <a:lnTo>
                    <a:pt x="0" y="319531"/>
                  </a:lnTo>
                  <a:lnTo>
                    <a:pt x="203200" y="0"/>
                  </a:lnTo>
                  <a:lnTo>
                    <a:pt x="1279731" y="0"/>
                  </a:lnTo>
                  <a:lnTo>
                    <a:pt x="1482931" y="319531"/>
                  </a:lnTo>
                  <a:close/>
                </a:path>
              </a:pathLst>
            </a:custGeom>
            <a:solidFill>
              <a:srgbClr val="A10D00"/>
            </a:solidFill>
            <a:ln w="57150" cap="sq">
              <a:solidFill>
                <a:srgbClr val="FFFFFF"/>
              </a:solidFill>
              <a:prstDash val="solid"/>
              <a:miter/>
            </a:ln>
          </p:spPr>
          <p:txBody>
            <a:bodyPr/>
            <a:lstStyle/>
            <a:p>
              <a:endParaRPr lang="en-US"/>
            </a:p>
          </p:txBody>
        </p:sp>
        <p:sp>
          <p:nvSpPr>
            <p:cNvPr id="14" name="TextBox 14"/>
            <p:cNvSpPr txBox="1"/>
            <p:nvPr/>
          </p:nvSpPr>
          <p:spPr>
            <a:xfrm>
              <a:off x="114300" y="-57150"/>
              <a:ext cx="1254331" cy="696212"/>
            </a:xfrm>
            <a:prstGeom prst="rect">
              <a:avLst/>
            </a:prstGeom>
          </p:spPr>
          <p:txBody>
            <a:bodyPr lIns="50800" tIns="50800" rIns="50800" bIns="50800" rtlCol="0" anchor="ctr"/>
            <a:lstStyle/>
            <a:p>
              <a:pPr algn="ctr">
                <a:lnSpc>
                  <a:spcPts val="3499"/>
                </a:lnSpc>
              </a:pPr>
              <a:endParaRPr/>
            </a:p>
          </p:txBody>
        </p:sp>
      </p:grpSp>
      <p:sp>
        <p:nvSpPr>
          <p:cNvPr id="15" name="Freeform 15"/>
          <p:cNvSpPr/>
          <p:nvPr/>
        </p:nvSpPr>
        <p:spPr>
          <a:xfrm rot="5400000">
            <a:off x="17201961" y="7533472"/>
            <a:ext cx="2172079" cy="690405"/>
          </a:xfrm>
          <a:custGeom>
            <a:avLst/>
            <a:gdLst/>
            <a:ahLst/>
            <a:cxnLst/>
            <a:rect l="l" t="t" r="r" b="b"/>
            <a:pathLst>
              <a:path w="2172079" h="690405">
                <a:moveTo>
                  <a:pt x="0" y="0"/>
                </a:moveTo>
                <a:lnTo>
                  <a:pt x="2172078" y="0"/>
                </a:lnTo>
                <a:lnTo>
                  <a:pt x="2172078" y="690405"/>
                </a:lnTo>
                <a:lnTo>
                  <a:pt x="0" y="690405"/>
                </a:lnTo>
                <a:lnTo>
                  <a:pt x="0" y="0"/>
                </a:lnTo>
                <a:close/>
              </a:path>
            </a:pathLst>
          </a:custGeom>
          <a:blipFill>
            <a:blip r:embed="rId3">
              <a:extLst>
                <a:ext uri="{96DAC541-7B7A-43D3-8B79-37D633B846F1}">
                  <asvg:svgBlip xmlns="" xmlns:asvg="http://schemas.microsoft.com/office/drawing/2016/SVG/main" r:embed="rId4"/>
                </a:ext>
              </a:extLst>
            </a:blip>
            <a:stretch>
              <a:fillRect t="-23484"/>
            </a:stretch>
          </a:blipFill>
        </p:spPr>
        <p:txBody>
          <a:bodyPr/>
          <a:lstStyle/>
          <a:p>
            <a:endParaRPr lang="en-US"/>
          </a:p>
        </p:txBody>
      </p:sp>
      <p:sp>
        <p:nvSpPr>
          <p:cNvPr id="16" name="Freeform 16"/>
          <p:cNvSpPr/>
          <p:nvPr/>
        </p:nvSpPr>
        <p:spPr>
          <a:xfrm>
            <a:off x="-936887" y="178564"/>
            <a:ext cx="1336551" cy="905513"/>
          </a:xfrm>
          <a:custGeom>
            <a:avLst/>
            <a:gdLst/>
            <a:ahLst/>
            <a:cxnLst/>
            <a:rect l="l" t="t" r="r" b="b"/>
            <a:pathLst>
              <a:path w="1336551" h="905513">
                <a:moveTo>
                  <a:pt x="0" y="0"/>
                </a:moveTo>
                <a:lnTo>
                  <a:pt x="1336551" y="0"/>
                </a:lnTo>
                <a:lnTo>
                  <a:pt x="1336551" y="905514"/>
                </a:lnTo>
                <a:lnTo>
                  <a:pt x="0" y="90551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7" name="Freeform 17"/>
          <p:cNvSpPr/>
          <p:nvPr/>
        </p:nvSpPr>
        <p:spPr>
          <a:xfrm>
            <a:off x="17083802" y="-1709864"/>
            <a:ext cx="3098800" cy="2738564"/>
          </a:xfrm>
          <a:custGeom>
            <a:avLst/>
            <a:gdLst/>
            <a:ahLst/>
            <a:cxnLst/>
            <a:rect l="l" t="t" r="r" b="b"/>
            <a:pathLst>
              <a:path w="3098800" h="2738564">
                <a:moveTo>
                  <a:pt x="0" y="0"/>
                </a:moveTo>
                <a:lnTo>
                  <a:pt x="3098800" y="0"/>
                </a:lnTo>
                <a:lnTo>
                  <a:pt x="3098800" y="2738564"/>
                </a:lnTo>
                <a:lnTo>
                  <a:pt x="0" y="273856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8" name="Freeform 18"/>
          <p:cNvSpPr/>
          <p:nvPr/>
        </p:nvSpPr>
        <p:spPr>
          <a:xfrm>
            <a:off x="17942798" y="-3419992"/>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9" name="Freeform 19"/>
          <p:cNvSpPr/>
          <p:nvPr/>
        </p:nvSpPr>
        <p:spPr>
          <a:xfrm>
            <a:off x="10145339" y="10018463"/>
            <a:ext cx="10873692" cy="1293159"/>
          </a:xfrm>
          <a:custGeom>
            <a:avLst/>
            <a:gdLst/>
            <a:ahLst/>
            <a:cxnLst/>
            <a:rect l="l" t="t" r="r" b="b"/>
            <a:pathLst>
              <a:path w="10873692" h="1293159">
                <a:moveTo>
                  <a:pt x="0" y="0"/>
                </a:moveTo>
                <a:lnTo>
                  <a:pt x="10873692" y="0"/>
                </a:lnTo>
                <a:lnTo>
                  <a:pt x="10873692" y="1293159"/>
                </a:lnTo>
                <a:lnTo>
                  <a:pt x="0" y="1293159"/>
                </a:lnTo>
                <a:lnTo>
                  <a:pt x="0" y="0"/>
                </a:lnTo>
                <a:close/>
              </a:path>
            </a:pathLst>
          </a:custGeom>
          <a:blipFill>
            <a:blip r:embed="rId11">
              <a:extLst>
                <a:ext uri="{96DAC541-7B7A-43D3-8B79-37D633B846F1}">
                  <asvg:svgBlip xmlns="" xmlns:asvg="http://schemas.microsoft.com/office/drawing/2016/SVG/main" r:embed="rId12"/>
                </a:ext>
              </a:extLst>
            </a:blip>
            <a:stretch>
              <a:fillRect t="-561128"/>
            </a:stretch>
          </a:blipFill>
        </p:spPr>
        <p:txBody>
          <a:bodyPr/>
          <a:lstStyle/>
          <a:p>
            <a:endParaRPr lang="en-US"/>
          </a:p>
        </p:txBody>
      </p:sp>
      <p:sp>
        <p:nvSpPr>
          <p:cNvPr id="20" name="Freeform 20"/>
          <p:cNvSpPr/>
          <p:nvPr/>
        </p:nvSpPr>
        <p:spPr>
          <a:xfrm flipH="1">
            <a:off x="17043400" y="8777238"/>
            <a:ext cx="1752990" cy="1509762"/>
          </a:xfrm>
          <a:custGeom>
            <a:avLst/>
            <a:gdLst/>
            <a:ahLst/>
            <a:cxnLst/>
            <a:rect l="l" t="t" r="r" b="b"/>
            <a:pathLst>
              <a:path w="1752990" h="1509762">
                <a:moveTo>
                  <a:pt x="1752990" y="0"/>
                </a:moveTo>
                <a:lnTo>
                  <a:pt x="0" y="0"/>
                </a:lnTo>
                <a:lnTo>
                  <a:pt x="0" y="1509762"/>
                </a:lnTo>
                <a:lnTo>
                  <a:pt x="1752990" y="1509762"/>
                </a:lnTo>
                <a:lnTo>
                  <a:pt x="175299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21" name="TextBox 21"/>
          <p:cNvSpPr txBox="1"/>
          <p:nvPr/>
        </p:nvSpPr>
        <p:spPr>
          <a:xfrm>
            <a:off x="1184667" y="818633"/>
            <a:ext cx="15267017" cy="961802"/>
          </a:xfrm>
          <a:prstGeom prst="rect">
            <a:avLst/>
          </a:prstGeom>
        </p:spPr>
        <p:txBody>
          <a:bodyPr wrap="square" lIns="0" tIns="0" rIns="0" bIns="0" rtlCol="0" anchor="t">
            <a:spAutoFit/>
          </a:bodyPr>
          <a:lstStyle/>
          <a:p>
            <a:pPr algn="l">
              <a:lnSpc>
                <a:spcPts val="7500"/>
              </a:lnSpc>
            </a:pPr>
            <a:r>
              <a:rPr lang="en-US" sz="6000" b="1" smtClean="0">
                <a:solidFill>
                  <a:srgbClr val="1D1A1B"/>
                </a:solidFill>
                <a:latin typeface="Public Sans Bold"/>
                <a:ea typeface="Public Sans Bold"/>
                <a:cs typeface="Public Sans Bold"/>
                <a:sym typeface="Public Sans Bold"/>
              </a:rPr>
              <a:t>TRƯỜNG HỢP KHÔNG ĐƯỢC DẠY THÊM</a:t>
            </a:r>
            <a:endParaRPr lang="en-US" sz="6000" b="1">
              <a:solidFill>
                <a:srgbClr val="1D1A1B"/>
              </a:solidFill>
              <a:latin typeface="Public Sans Bold"/>
              <a:ea typeface="Public Sans Bold"/>
              <a:cs typeface="Public Sans Bold"/>
              <a:sym typeface="Public Sans Bold"/>
            </a:endParaRPr>
          </a:p>
        </p:txBody>
      </p:sp>
      <p:sp>
        <p:nvSpPr>
          <p:cNvPr id="22" name="TextBox 22"/>
          <p:cNvSpPr txBox="1"/>
          <p:nvPr/>
        </p:nvSpPr>
        <p:spPr>
          <a:xfrm>
            <a:off x="1184667" y="2626868"/>
            <a:ext cx="15439286" cy="3141886"/>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1D1A1B"/>
                </a:solidFill>
                <a:latin typeface="Public Sans"/>
                <a:ea typeface="Public Sans"/>
                <a:cs typeface="Public Sans"/>
                <a:sym typeface="Public Sans"/>
              </a:rPr>
              <a:t>H</a:t>
            </a:r>
            <a:r>
              <a:rPr lang="vi-VN" sz="2499" smtClean="0">
                <a:solidFill>
                  <a:srgbClr val="1D1A1B"/>
                </a:solidFill>
                <a:latin typeface="Public Sans"/>
                <a:ea typeface="Public Sans"/>
                <a:cs typeface="Public Sans"/>
                <a:sym typeface="Public Sans"/>
              </a:rPr>
              <a:t>ọc </a:t>
            </a:r>
            <a:r>
              <a:rPr lang="vi-VN" sz="2499">
                <a:solidFill>
                  <a:srgbClr val="1D1A1B"/>
                </a:solidFill>
                <a:latin typeface="Public Sans"/>
                <a:ea typeface="Public Sans"/>
                <a:cs typeface="Public Sans"/>
                <a:sym typeface="Public Sans"/>
              </a:rPr>
              <a:t>sinh tiểu học, trừ các trường hợp: bồi dưỡng về nghệ thuật, thể dục thể thao, rèn luyện kĩ năng sống</a:t>
            </a:r>
            <a:r>
              <a:rPr lang="vi-VN" sz="2499" smtClean="0">
                <a:solidFill>
                  <a:srgbClr val="1D1A1B"/>
                </a:solidFill>
                <a:latin typeface="Public Sans"/>
                <a:ea typeface="Public Sans"/>
                <a:cs typeface="Public Sans"/>
                <a:sym typeface="Public Sans"/>
              </a:rPr>
              <a:t>.</a:t>
            </a:r>
            <a:endParaRPr lang="en-US" sz="2499" smtClean="0">
              <a:solidFill>
                <a:srgbClr val="1D1A1B"/>
              </a:solidFill>
              <a:latin typeface="Public Sans"/>
              <a:ea typeface="Public Sans"/>
              <a:cs typeface="Public Sans"/>
              <a:sym typeface="Public Sans"/>
            </a:endParaRPr>
          </a:p>
          <a:p>
            <a:pPr marL="539749" lvl="1" indent="-269875">
              <a:lnSpc>
                <a:spcPts val="3499"/>
              </a:lnSpc>
              <a:buFont typeface="Arial"/>
              <a:buChar char="•"/>
            </a:pPr>
            <a:r>
              <a:rPr lang="vi-VN" sz="2499">
                <a:solidFill>
                  <a:srgbClr val="1D1A1B"/>
                </a:solidFill>
                <a:latin typeface="Public Sans"/>
                <a:ea typeface="Public Sans"/>
                <a:cs typeface="Public Sans"/>
                <a:sym typeface="Public Sans"/>
              </a:rPr>
              <a:t>Giáo viên đang dạy học tại các nhà trường không được dạy thêm ngoài nhà trường có thu tiền của học sinh đối với học sinh mà giáo viên đó đang được nhà trường phân công dạy học theo kế hoạch giáo dục của nhà </a:t>
            </a:r>
            <a:r>
              <a:rPr lang="vi-VN" sz="2499" smtClean="0">
                <a:solidFill>
                  <a:srgbClr val="1D1A1B"/>
                </a:solidFill>
                <a:latin typeface="Public Sans"/>
                <a:ea typeface="Public Sans"/>
                <a:cs typeface="Public Sans"/>
                <a:sym typeface="Public Sans"/>
              </a:rPr>
              <a:t>trường</a:t>
            </a:r>
            <a:r>
              <a:rPr lang="en-US" sz="2499" smtClean="0">
                <a:solidFill>
                  <a:srgbClr val="1D1A1B"/>
                </a:solidFill>
                <a:latin typeface="Public Sans"/>
                <a:ea typeface="Public Sans"/>
                <a:cs typeface="Public Sans"/>
                <a:sym typeface="Public Sans"/>
              </a:rPr>
              <a:t>.</a:t>
            </a:r>
          </a:p>
          <a:p>
            <a:pPr marL="539749" lvl="1" indent="-269875">
              <a:lnSpc>
                <a:spcPts val="3499"/>
              </a:lnSpc>
              <a:buFont typeface="Arial"/>
              <a:buChar char="•"/>
            </a:pPr>
            <a:r>
              <a:rPr lang="vi-VN" sz="2499">
                <a:solidFill>
                  <a:srgbClr val="1D1A1B"/>
                </a:solidFill>
                <a:latin typeface="Public Sans"/>
                <a:ea typeface="Public Sans"/>
                <a:cs typeface="Public Sans"/>
                <a:sym typeface="Public Sans"/>
              </a:rPr>
              <a:t>Giáo viên thuộc các trường công lập không được tham gia quản lí, điều hành việc dạy thêm ngoài nhà trường nhưng có thể tham gia dạy thêm ngoài nhà trường</a:t>
            </a:r>
            <a:endParaRPr lang="en-US" sz="2499" smtClean="0">
              <a:solidFill>
                <a:srgbClr val="1D1A1B"/>
              </a:solidFill>
              <a:latin typeface="Public Sans"/>
              <a:ea typeface="Public Sans"/>
              <a:cs typeface="Public Sans"/>
              <a:sym typeface="Public Sans"/>
            </a:endParaRPr>
          </a:p>
        </p:txBody>
      </p:sp>
    </p:spTree>
    <p:extLst>
      <p:ext uri="{BB962C8B-B14F-4D97-AF65-F5344CB8AC3E}">
        <p14:creationId xmlns:p14="http://schemas.microsoft.com/office/powerpoint/2010/main" val="539919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539749" lvl="1" indent="-269875">
              <a:lnSpc>
                <a:spcPts val="3499"/>
              </a:lnSpc>
              <a:buFont typeface="Arial"/>
              <a:buChar char="•"/>
            </a:pPr>
            <a:endParaRPr lang="en-US" sz="2499">
              <a:solidFill>
                <a:srgbClr val="1D1A1B"/>
              </a:solidFill>
              <a:latin typeface="Public Sans"/>
              <a:ea typeface="Public Sans"/>
              <a:cs typeface="Public Sans"/>
              <a:sym typeface="Public Sans"/>
            </a:endParaRPr>
          </a:p>
        </p:txBody>
      </p:sp>
      <p:grpSp>
        <p:nvGrpSpPr>
          <p:cNvPr id="3" name="Group 3"/>
          <p:cNvGrpSpPr/>
          <p:nvPr/>
        </p:nvGrpSpPr>
        <p:grpSpPr>
          <a:xfrm rot="-10800000">
            <a:off x="14183347" y="-1362592"/>
            <a:ext cx="5119583" cy="2446670"/>
            <a:chOff x="0" y="0"/>
            <a:chExt cx="1177416" cy="562692"/>
          </a:xfrm>
        </p:grpSpPr>
        <p:sp>
          <p:nvSpPr>
            <p:cNvPr id="4" name="Freeform 4"/>
            <p:cNvSpPr/>
            <p:nvPr/>
          </p:nvSpPr>
          <p:spPr>
            <a:xfrm>
              <a:off x="0" y="0"/>
              <a:ext cx="1177416" cy="562692"/>
            </a:xfrm>
            <a:custGeom>
              <a:avLst/>
              <a:gdLst/>
              <a:ahLst/>
              <a:cxnLst/>
              <a:rect l="l" t="t" r="r" b="b"/>
              <a:pathLst>
                <a:path w="1177416" h="562692">
                  <a:moveTo>
                    <a:pt x="1177416" y="281346"/>
                  </a:moveTo>
                  <a:lnTo>
                    <a:pt x="974216" y="562692"/>
                  </a:lnTo>
                  <a:lnTo>
                    <a:pt x="203200" y="562692"/>
                  </a:lnTo>
                  <a:lnTo>
                    <a:pt x="0" y="281346"/>
                  </a:lnTo>
                  <a:lnTo>
                    <a:pt x="203200" y="0"/>
                  </a:lnTo>
                  <a:lnTo>
                    <a:pt x="974216" y="0"/>
                  </a:lnTo>
                  <a:lnTo>
                    <a:pt x="1177416" y="281346"/>
                  </a:lnTo>
                  <a:close/>
                </a:path>
              </a:pathLst>
            </a:custGeom>
            <a:solidFill>
              <a:srgbClr val="A10D00"/>
            </a:solidFill>
          </p:spPr>
          <p:txBody>
            <a:bodyPr/>
            <a:lstStyle/>
            <a:p>
              <a:endParaRPr lang="en-US"/>
            </a:p>
          </p:txBody>
        </p:sp>
        <p:sp>
          <p:nvSpPr>
            <p:cNvPr id="5" name="TextBox 5"/>
            <p:cNvSpPr txBox="1"/>
            <p:nvPr/>
          </p:nvSpPr>
          <p:spPr>
            <a:xfrm>
              <a:off x="114300" y="-57150"/>
              <a:ext cx="948816" cy="619842"/>
            </a:xfrm>
            <a:prstGeom prst="rect">
              <a:avLst/>
            </a:prstGeom>
          </p:spPr>
          <p:txBody>
            <a:bodyPr lIns="50800" tIns="50800" rIns="50800" bIns="50800" rtlCol="0" anchor="ctr"/>
            <a:lstStyle/>
            <a:p>
              <a:pPr algn="ctr">
                <a:lnSpc>
                  <a:spcPts val="3499"/>
                </a:lnSpc>
              </a:pPr>
              <a:endParaRPr/>
            </a:p>
          </p:txBody>
        </p:sp>
      </p:grpSp>
      <p:grpSp>
        <p:nvGrpSpPr>
          <p:cNvPr id="6" name="Group 6"/>
          <p:cNvGrpSpPr/>
          <p:nvPr/>
        </p:nvGrpSpPr>
        <p:grpSpPr>
          <a:xfrm rot="-10800000">
            <a:off x="11533067" y="-624938"/>
            <a:ext cx="5726233" cy="1198000"/>
            <a:chOff x="0" y="0"/>
            <a:chExt cx="3054608" cy="639062"/>
          </a:xfrm>
        </p:grpSpPr>
        <p:sp>
          <p:nvSpPr>
            <p:cNvPr id="7" name="Freeform 7"/>
            <p:cNvSpPr/>
            <p:nvPr/>
          </p:nvSpPr>
          <p:spPr>
            <a:xfrm>
              <a:off x="0" y="0"/>
              <a:ext cx="3054608" cy="639062"/>
            </a:xfrm>
            <a:custGeom>
              <a:avLst/>
              <a:gdLst/>
              <a:ahLst/>
              <a:cxnLst/>
              <a:rect l="l" t="t" r="r" b="b"/>
              <a:pathLst>
                <a:path w="3054608" h="639062">
                  <a:moveTo>
                    <a:pt x="3054608" y="319531"/>
                  </a:moveTo>
                  <a:lnTo>
                    <a:pt x="2851408" y="639062"/>
                  </a:lnTo>
                  <a:lnTo>
                    <a:pt x="203200" y="639062"/>
                  </a:lnTo>
                  <a:lnTo>
                    <a:pt x="0" y="319531"/>
                  </a:lnTo>
                  <a:lnTo>
                    <a:pt x="203200" y="0"/>
                  </a:lnTo>
                  <a:lnTo>
                    <a:pt x="2851408" y="0"/>
                  </a:lnTo>
                  <a:lnTo>
                    <a:pt x="3054608" y="319531"/>
                  </a:lnTo>
                  <a:close/>
                </a:path>
              </a:pathLst>
            </a:custGeom>
            <a:solidFill>
              <a:srgbClr val="B51F19"/>
            </a:solidFill>
            <a:ln w="57150" cap="sq">
              <a:solidFill>
                <a:srgbClr val="FFFFFF"/>
              </a:solidFill>
              <a:prstDash val="solid"/>
              <a:miter/>
            </a:ln>
          </p:spPr>
          <p:txBody>
            <a:bodyPr/>
            <a:lstStyle/>
            <a:p>
              <a:endParaRPr lang="en-US"/>
            </a:p>
          </p:txBody>
        </p:sp>
        <p:sp>
          <p:nvSpPr>
            <p:cNvPr id="8" name="TextBox 8"/>
            <p:cNvSpPr txBox="1"/>
            <p:nvPr/>
          </p:nvSpPr>
          <p:spPr>
            <a:xfrm>
              <a:off x="114300" y="-57150"/>
              <a:ext cx="2826008" cy="696212"/>
            </a:xfrm>
            <a:prstGeom prst="rect">
              <a:avLst/>
            </a:prstGeom>
          </p:spPr>
          <p:txBody>
            <a:bodyPr lIns="50800" tIns="50800" rIns="50800" bIns="50800" rtlCol="0" anchor="ctr"/>
            <a:lstStyle/>
            <a:p>
              <a:pPr algn="ctr">
                <a:lnSpc>
                  <a:spcPts val="3499"/>
                </a:lnSpc>
              </a:pPr>
              <a:endParaRPr/>
            </a:p>
          </p:txBody>
        </p:sp>
      </p:grpSp>
      <p:grpSp>
        <p:nvGrpSpPr>
          <p:cNvPr id="9" name="Group 9"/>
          <p:cNvGrpSpPr/>
          <p:nvPr/>
        </p:nvGrpSpPr>
        <p:grpSpPr>
          <a:xfrm>
            <a:off x="-673113" y="9251081"/>
            <a:ext cx="8799130" cy="2446670"/>
            <a:chOff x="0" y="0"/>
            <a:chExt cx="2023648" cy="562692"/>
          </a:xfrm>
        </p:grpSpPr>
        <p:sp>
          <p:nvSpPr>
            <p:cNvPr id="10" name="Freeform 10"/>
            <p:cNvSpPr/>
            <p:nvPr/>
          </p:nvSpPr>
          <p:spPr>
            <a:xfrm>
              <a:off x="0" y="0"/>
              <a:ext cx="2023648" cy="562692"/>
            </a:xfrm>
            <a:custGeom>
              <a:avLst/>
              <a:gdLst/>
              <a:ahLst/>
              <a:cxnLst/>
              <a:rect l="l" t="t" r="r" b="b"/>
              <a:pathLst>
                <a:path w="2023648" h="562692">
                  <a:moveTo>
                    <a:pt x="2023648" y="281346"/>
                  </a:moveTo>
                  <a:lnTo>
                    <a:pt x="1820448" y="562692"/>
                  </a:lnTo>
                  <a:lnTo>
                    <a:pt x="203200" y="562692"/>
                  </a:lnTo>
                  <a:lnTo>
                    <a:pt x="0" y="281346"/>
                  </a:lnTo>
                  <a:lnTo>
                    <a:pt x="203200" y="0"/>
                  </a:lnTo>
                  <a:lnTo>
                    <a:pt x="1820448" y="0"/>
                  </a:lnTo>
                  <a:lnTo>
                    <a:pt x="2023648" y="281346"/>
                  </a:lnTo>
                  <a:close/>
                </a:path>
              </a:pathLst>
            </a:custGeom>
            <a:solidFill>
              <a:srgbClr val="B51F19"/>
            </a:solidFill>
          </p:spPr>
          <p:txBody>
            <a:bodyPr/>
            <a:lstStyle/>
            <a:p>
              <a:endParaRPr lang="en-US"/>
            </a:p>
          </p:txBody>
        </p:sp>
        <p:sp>
          <p:nvSpPr>
            <p:cNvPr id="11" name="TextBox 11"/>
            <p:cNvSpPr txBox="1"/>
            <p:nvPr/>
          </p:nvSpPr>
          <p:spPr>
            <a:xfrm>
              <a:off x="114300" y="-57150"/>
              <a:ext cx="1795048" cy="619842"/>
            </a:xfrm>
            <a:prstGeom prst="rect">
              <a:avLst/>
            </a:prstGeom>
          </p:spPr>
          <p:txBody>
            <a:bodyPr lIns="50800" tIns="50800" rIns="50800" bIns="50800" rtlCol="0" anchor="ctr"/>
            <a:lstStyle/>
            <a:p>
              <a:pPr algn="ctr">
                <a:lnSpc>
                  <a:spcPts val="3499"/>
                </a:lnSpc>
              </a:pPr>
              <a:endParaRPr/>
            </a:p>
          </p:txBody>
        </p:sp>
      </p:grpSp>
      <p:grpSp>
        <p:nvGrpSpPr>
          <p:cNvPr id="12" name="Group 12"/>
          <p:cNvGrpSpPr/>
          <p:nvPr/>
        </p:nvGrpSpPr>
        <p:grpSpPr>
          <a:xfrm>
            <a:off x="-673113" y="8675100"/>
            <a:ext cx="2673102" cy="1151961"/>
            <a:chOff x="0" y="0"/>
            <a:chExt cx="1482931" cy="639062"/>
          </a:xfrm>
        </p:grpSpPr>
        <p:sp>
          <p:nvSpPr>
            <p:cNvPr id="13" name="Freeform 13"/>
            <p:cNvSpPr/>
            <p:nvPr/>
          </p:nvSpPr>
          <p:spPr>
            <a:xfrm>
              <a:off x="0" y="0"/>
              <a:ext cx="1482931" cy="639062"/>
            </a:xfrm>
            <a:custGeom>
              <a:avLst/>
              <a:gdLst/>
              <a:ahLst/>
              <a:cxnLst/>
              <a:rect l="l" t="t" r="r" b="b"/>
              <a:pathLst>
                <a:path w="1482931" h="639062">
                  <a:moveTo>
                    <a:pt x="1482931" y="319531"/>
                  </a:moveTo>
                  <a:lnTo>
                    <a:pt x="1279731" y="639062"/>
                  </a:lnTo>
                  <a:lnTo>
                    <a:pt x="203200" y="639062"/>
                  </a:lnTo>
                  <a:lnTo>
                    <a:pt x="0" y="319531"/>
                  </a:lnTo>
                  <a:lnTo>
                    <a:pt x="203200" y="0"/>
                  </a:lnTo>
                  <a:lnTo>
                    <a:pt x="1279731" y="0"/>
                  </a:lnTo>
                  <a:lnTo>
                    <a:pt x="1482931" y="319531"/>
                  </a:lnTo>
                  <a:close/>
                </a:path>
              </a:pathLst>
            </a:custGeom>
            <a:solidFill>
              <a:srgbClr val="A10D00"/>
            </a:solidFill>
            <a:ln w="57150" cap="sq">
              <a:solidFill>
                <a:srgbClr val="FFFFFF"/>
              </a:solidFill>
              <a:prstDash val="solid"/>
              <a:miter/>
            </a:ln>
          </p:spPr>
          <p:txBody>
            <a:bodyPr/>
            <a:lstStyle/>
            <a:p>
              <a:endParaRPr lang="en-US"/>
            </a:p>
          </p:txBody>
        </p:sp>
        <p:sp>
          <p:nvSpPr>
            <p:cNvPr id="14" name="TextBox 14"/>
            <p:cNvSpPr txBox="1"/>
            <p:nvPr/>
          </p:nvSpPr>
          <p:spPr>
            <a:xfrm>
              <a:off x="114300" y="-57150"/>
              <a:ext cx="1254331" cy="696212"/>
            </a:xfrm>
            <a:prstGeom prst="rect">
              <a:avLst/>
            </a:prstGeom>
          </p:spPr>
          <p:txBody>
            <a:bodyPr lIns="50800" tIns="50800" rIns="50800" bIns="50800" rtlCol="0" anchor="ctr"/>
            <a:lstStyle/>
            <a:p>
              <a:pPr algn="ctr">
                <a:lnSpc>
                  <a:spcPts val="3499"/>
                </a:lnSpc>
              </a:pPr>
              <a:endParaRPr/>
            </a:p>
          </p:txBody>
        </p:sp>
      </p:grpSp>
      <p:sp>
        <p:nvSpPr>
          <p:cNvPr id="15" name="Freeform 15"/>
          <p:cNvSpPr/>
          <p:nvPr/>
        </p:nvSpPr>
        <p:spPr>
          <a:xfrm rot="5400000">
            <a:off x="17201961" y="7533472"/>
            <a:ext cx="2172079" cy="690405"/>
          </a:xfrm>
          <a:custGeom>
            <a:avLst/>
            <a:gdLst/>
            <a:ahLst/>
            <a:cxnLst/>
            <a:rect l="l" t="t" r="r" b="b"/>
            <a:pathLst>
              <a:path w="2172079" h="690405">
                <a:moveTo>
                  <a:pt x="0" y="0"/>
                </a:moveTo>
                <a:lnTo>
                  <a:pt x="2172078" y="0"/>
                </a:lnTo>
                <a:lnTo>
                  <a:pt x="2172078" y="690405"/>
                </a:lnTo>
                <a:lnTo>
                  <a:pt x="0" y="690405"/>
                </a:lnTo>
                <a:lnTo>
                  <a:pt x="0" y="0"/>
                </a:lnTo>
                <a:close/>
              </a:path>
            </a:pathLst>
          </a:custGeom>
          <a:blipFill>
            <a:blip r:embed="rId3">
              <a:extLst>
                <a:ext uri="{96DAC541-7B7A-43D3-8B79-37D633B846F1}">
                  <asvg:svgBlip xmlns="" xmlns:asvg="http://schemas.microsoft.com/office/drawing/2016/SVG/main" r:embed="rId4"/>
                </a:ext>
              </a:extLst>
            </a:blip>
            <a:stretch>
              <a:fillRect t="-23484"/>
            </a:stretch>
          </a:blipFill>
        </p:spPr>
        <p:txBody>
          <a:bodyPr/>
          <a:lstStyle/>
          <a:p>
            <a:endParaRPr lang="en-US"/>
          </a:p>
        </p:txBody>
      </p:sp>
      <p:sp>
        <p:nvSpPr>
          <p:cNvPr id="16" name="Freeform 16"/>
          <p:cNvSpPr/>
          <p:nvPr/>
        </p:nvSpPr>
        <p:spPr>
          <a:xfrm>
            <a:off x="-936887" y="178564"/>
            <a:ext cx="1336551" cy="905513"/>
          </a:xfrm>
          <a:custGeom>
            <a:avLst/>
            <a:gdLst/>
            <a:ahLst/>
            <a:cxnLst/>
            <a:rect l="l" t="t" r="r" b="b"/>
            <a:pathLst>
              <a:path w="1336551" h="905513">
                <a:moveTo>
                  <a:pt x="0" y="0"/>
                </a:moveTo>
                <a:lnTo>
                  <a:pt x="1336551" y="0"/>
                </a:lnTo>
                <a:lnTo>
                  <a:pt x="1336551" y="905514"/>
                </a:lnTo>
                <a:lnTo>
                  <a:pt x="0" y="90551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7" name="Freeform 17"/>
          <p:cNvSpPr/>
          <p:nvPr/>
        </p:nvSpPr>
        <p:spPr>
          <a:xfrm>
            <a:off x="17083802" y="-1709864"/>
            <a:ext cx="3098800" cy="2738564"/>
          </a:xfrm>
          <a:custGeom>
            <a:avLst/>
            <a:gdLst/>
            <a:ahLst/>
            <a:cxnLst/>
            <a:rect l="l" t="t" r="r" b="b"/>
            <a:pathLst>
              <a:path w="3098800" h="2738564">
                <a:moveTo>
                  <a:pt x="0" y="0"/>
                </a:moveTo>
                <a:lnTo>
                  <a:pt x="3098800" y="0"/>
                </a:lnTo>
                <a:lnTo>
                  <a:pt x="3098800" y="2738564"/>
                </a:lnTo>
                <a:lnTo>
                  <a:pt x="0" y="273856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8" name="Freeform 18"/>
          <p:cNvSpPr/>
          <p:nvPr/>
        </p:nvSpPr>
        <p:spPr>
          <a:xfrm>
            <a:off x="17942798" y="-3419992"/>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9" name="Freeform 19"/>
          <p:cNvSpPr/>
          <p:nvPr/>
        </p:nvSpPr>
        <p:spPr>
          <a:xfrm>
            <a:off x="10145339" y="10018463"/>
            <a:ext cx="10873692" cy="1293159"/>
          </a:xfrm>
          <a:custGeom>
            <a:avLst/>
            <a:gdLst/>
            <a:ahLst/>
            <a:cxnLst/>
            <a:rect l="l" t="t" r="r" b="b"/>
            <a:pathLst>
              <a:path w="10873692" h="1293159">
                <a:moveTo>
                  <a:pt x="0" y="0"/>
                </a:moveTo>
                <a:lnTo>
                  <a:pt x="10873692" y="0"/>
                </a:lnTo>
                <a:lnTo>
                  <a:pt x="10873692" y="1293159"/>
                </a:lnTo>
                <a:lnTo>
                  <a:pt x="0" y="1293159"/>
                </a:lnTo>
                <a:lnTo>
                  <a:pt x="0" y="0"/>
                </a:lnTo>
                <a:close/>
              </a:path>
            </a:pathLst>
          </a:custGeom>
          <a:blipFill>
            <a:blip r:embed="rId11">
              <a:extLst>
                <a:ext uri="{96DAC541-7B7A-43D3-8B79-37D633B846F1}">
                  <asvg:svgBlip xmlns="" xmlns:asvg="http://schemas.microsoft.com/office/drawing/2016/SVG/main" r:embed="rId12"/>
                </a:ext>
              </a:extLst>
            </a:blip>
            <a:stretch>
              <a:fillRect t="-561128"/>
            </a:stretch>
          </a:blipFill>
        </p:spPr>
        <p:txBody>
          <a:bodyPr/>
          <a:lstStyle/>
          <a:p>
            <a:endParaRPr lang="en-US"/>
          </a:p>
        </p:txBody>
      </p:sp>
      <p:sp>
        <p:nvSpPr>
          <p:cNvPr id="20" name="Freeform 20"/>
          <p:cNvSpPr/>
          <p:nvPr/>
        </p:nvSpPr>
        <p:spPr>
          <a:xfrm flipH="1">
            <a:off x="17043400" y="8777238"/>
            <a:ext cx="1752990" cy="1509762"/>
          </a:xfrm>
          <a:custGeom>
            <a:avLst/>
            <a:gdLst/>
            <a:ahLst/>
            <a:cxnLst/>
            <a:rect l="l" t="t" r="r" b="b"/>
            <a:pathLst>
              <a:path w="1752990" h="1509762">
                <a:moveTo>
                  <a:pt x="1752990" y="0"/>
                </a:moveTo>
                <a:lnTo>
                  <a:pt x="0" y="0"/>
                </a:lnTo>
                <a:lnTo>
                  <a:pt x="0" y="1509762"/>
                </a:lnTo>
                <a:lnTo>
                  <a:pt x="1752990" y="1509762"/>
                </a:lnTo>
                <a:lnTo>
                  <a:pt x="175299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21" name="TextBox 21"/>
          <p:cNvSpPr txBox="1"/>
          <p:nvPr/>
        </p:nvSpPr>
        <p:spPr>
          <a:xfrm>
            <a:off x="2362200" y="818633"/>
            <a:ext cx="13182600" cy="961802"/>
          </a:xfrm>
          <a:prstGeom prst="rect">
            <a:avLst/>
          </a:prstGeom>
        </p:spPr>
        <p:txBody>
          <a:bodyPr wrap="square" lIns="0" tIns="0" rIns="0" bIns="0" rtlCol="0" anchor="t">
            <a:spAutoFit/>
          </a:bodyPr>
          <a:lstStyle/>
          <a:p>
            <a:pPr algn="l">
              <a:lnSpc>
                <a:spcPts val="7500"/>
              </a:lnSpc>
            </a:pPr>
            <a:r>
              <a:rPr lang="en-US" sz="6000" b="1" smtClean="0">
                <a:solidFill>
                  <a:srgbClr val="1D1A1B"/>
                </a:solidFill>
                <a:latin typeface="Public Sans Bold"/>
                <a:ea typeface="Public Sans Bold"/>
                <a:cs typeface="Public Sans Bold"/>
                <a:sym typeface="Public Sans Bold"/>
              </a:rPr>
              <a:t>DẠY THÊM TRONG NHÀ TRƯỜNG</a:t>
            </a:r>
            <a:endParaRPr lang="en-US" sz="6000" b="1">
              <a:solidFill>
                <a:srgbClr val="1D1A1B"/>
              </a:solidFill>
              <a:latin typeface="Public Sans Bold"/>
              <a:ea typeface="Public Sans Bold"/>
              <a:cs typeface="Public Sans Bold"/>
              <a:sym typeface="Public Sans Bold"/>
            </a:endParaRPr>
          </a:p>
        </p:txBody>
      </p:sp>
      <p:sp>
        <p:nvSpPr>
          <p:cNvPr id="22" name="TextBox 22"/>
          <p:cNvSpPr txBox="1"/>
          <p:nvPr/>
        </p:nvSpPr>
        <p:spPr>
          <a:xfrm>
            <a:off x="1184667" y="2626868"/>
            <a:ext cx="15439286" cy="1795363"/>
          </a:xfrm>
          <a:prstGeom prst="rect">
            <a:avLst/>
          </a:prstGeom>
        </p:spPr>
        <p:txBody>
          <a:bodyPr lIns="0" tIns="0" rIns="0" bIns="0" rtlCol="0" anchor="t">
            <a:spAutoFit/>
          </a:bodyPr>
          <a:lstStyle/>
          <a:p>
            <a:pPr marL="539749" lvl="1" indent="-269875">
              <a:lnSpc>
                <a:spcPts val="3499"/>
              </a:lnSpc>
              <a:buFont typeface="Arial"/>
              <a:buChar char="•"/>
            </a:pPr>
            <a:r>
              <a:rPr lang="vi-VN" sz="2499">
                <a:solidFill>
                  <a:srgbClr val="1D1A1B"/>
                </a:solidFill>
                <a:latin typeface="Public Sans"/>
                <a:ea typeface="Public Sans"/>
                <a:cs typeface="Public Sans"/>
                <a:sym typeface="Public Sans"/>
              </a:rPr>
              <a:t>Việc dạy thêm, học thêm trong nhà trường không được thu tiền của học sinh </a:t>
            </a:r>
            <a:endParaRPr lang="en-US" sz="2499" smtClean="0">
              <a:solidFill>
                <a:srgbClr val="1D1A1B"/>
              </a:solidFill>
              <a:latin typeface="Public Sans"/>
              <a:ea typeface="Public Sans"/>
              <a:cs typeface="Public Sans"/>
              <a:sym typeface="Public Sans"/>
            </a:endParaRPr>
          </a:p>
          <a:p>
            <a:pPr marL="539749" lvl="1" indent="-269875">
              <a:lnSpc>
                <a:spcPts val="3499"/>
              </a:lnSpc>
              <a:buFont typeface="Arial"/>
              <a:buChar char="•"/>
            </a:pPr>
            <a:r>
              <a:rPr lang="en-US" sz="2499" smtClean="0">
                <a:solidFill>
                  <a:srgbClr val="1D1A1B"/>
                </a:solidFill>
                <a:latin typeface="Public Sans"/>
                <a:ea typeface="Public Sans"/>
                <a:cs typeface="Public Sans"/>
                <a:sym typeface="Public Sans"/>
              </a:rPr>
              <a:t>M</a:t>
            </a:r>
            <a:r>
              <a:rPr lang="vi-VN" sz="2499" smtClean="0">
                <a:solidFill>
                  <a:srgbClr val="1D1A1B"/>
                </a:solidFill>
                <a:latin typeface="Public Sans"/>
                <a:ea typeface="Public Sans"/>
                <a:cs typeface="Public Sans"/>
                <a:sym typeface="Public Sans"/>
              </a:rPr>
              <a:t>ỗi lớp có không quá 45 (bốn mươi lăm) học sinh</a:t>
            </a:r>
            <a:r>
              <a:rPr lang="en-US" sz="2499" smtClean="0">
                <a:solidFill>
                  <a:srgbClr val="1D1A1B"/>
                </a:solidFill>
                <a:latin typeface="Public Sans"/>
                <a:ea typeface="Public Sans"/>
                <a:cs typeface="Public Sans"/>
                <a:sym typeface="Public Sans"/>
              </a:rPr>
              <a:t>.</a:t>
            </a:r>
          </a:p>
          <a:p>
            <a:pPr marL="539749" lvl="1" indent="-269875">
              <a:lnSpc>
                <a:spcPts val="3499"/>
              </a:lnSpc>
              <a:buFont typeface="Arial"/>
              <a:buChar char="•"/>
            </a:pPr>
            <a:r>
              <a:rPr lang="en-US" sz="2499" smtClean="0">
                <a:solidFill>
                  <a:srgbClr val="1D1A1B"/>
                </a:solidFill>
                <a:latin typeface="Public Sans"/>
                <a:ea typeface="Public Sans"/>
                <a:cs typeface="Public Sans"/>
                <a:sym typeface="Public Sans"/>
              </a:rPr>
              <a:t>K</a:t>
            </a:r>
            <a:r>
              <a:rPr lang="vi-VN" sz="2499" smtClean="0">
                <a:solidFill>
                  <a:srgbClr val="1D1A1B"/>
                </a:solidFill>
                <a:latin typeface="Public Sans"/>
                <a:ea typeface="Public Sans"/>
                <a:cs typeface="Public Sans"/>
                <a:sym typeface="Public Sans"/>
              </a:rPr>
              <a:t>hông xếp giờ dạy thêm xen kẽ với thời khóa biểu và không dạy thêm trước các nội dung</a:t>
            </a:r>
            <a:r>
              <a:rPr lang="en-US" sz="2499" smtClean="0">
                <a:solidFill>
                  <a:srgbClr val="1D1A1B"/>
                </a:solidFill>
                <a:latin typeface="Public Sans"/>
                <a:ea typeface="Public Sans"/>
                <a:cs typeface="Public Sans"/>
                <a:sym typeface="Public Sans"/>
              </a:rPr>
              <a:t>.</a:t>
            </a:r>
          </a:p>
          <a:p>
            <a:pPr marL="539749" lvl="1" indent="-269875">
              <a:lnSpc>
                <a:spcPts val="3499"/>
              </a:lnSpc>
              <a:buFont typeface="Arial"/>
              <a:buChar char="•"/>
            </a:pPr>
            <a:r>
              <a:rPr lang="vi-VN" sz="2499" smtClean="0">
                <a:solidFill>
                  <a:srgbClr val="1D1A1B"/>
                </a:solidFill>
                <a:latin typeface="Public Sans"/>
                <a:ea typeface="Public Sans"/>
                <a:cs typeface="Public Sans"/>
                <a:sym typeface="Public Sans"/>
              </a:rPr>
              <a:t>Mỗi </a:t>
            </a:r>
            <a:r>
              <a:rPr lang="vi-VN" sz="2499">
                <a:solidFill>
                  <a:srgbClr val="1D1A1B"/>
                </a:solidFill>
                <a:latin typeface="Public Sans"/>
                <a:ea typeface="Public Sans"/>
                <a:cs typeface="Public Sans"/>
                <a:sym typeface="Public Sans"/>
              </a:rPr>
              <a:t>môn học được tổ chức dạy thêm không quá 02 (hai) </a:t>
            </a:r>
            <a:r>
              <a:rPr lang="vi-VN" sz="2499" smtClean="0">
                <a:solidFill>
                  <a:srgbClr val="1D1A1B"/>
                </a:solidFill>
                <a:latin typeface="Public Sans"/>
                <a:ea typeface="Public Sans"/>
                <a:cs typeface="Public Sans"/>
                <a:sym typeface="Public Sans"/>
              </a:rPr>
              <a:t>tiết/tuần</a:t>
            </a:r>
            <a:r>
              <a:rPr lang="en-US" sz="2499" smtClean="0">
                <a:solidFill>
                  <a:srgbClr val="1D1A1B"/>
                </a:solidFill>
                <a:latin typeface="Public Sans"/>
                <a:ea typeface="Public Sans"/>
                <a:cs typeface="Public Sans"/>
                <a:sym typeface="Public Sans"/>
              </a:rPr>
              <a:t>.</a:t>
            </a:r>
            <a:endParaRPr lang="en-US" sz="2499">
              <a:solidFill>
                <a:srgbClr val="1D1A1B"/>
              </a:solidFill>
              <a:latin typeface="Public Sans"/>
              <a:ea typeface="Public Sans"/>
              <a:cs typeface="Public Sans"/>
              <a:sym typeface="Public Sans"/>
            </a:endParaRPr>
          </a:p>
        </p:txBody>
      </p:sp>
      <p:sp>
        <p:nvSpPr>
          <p:cNvPr id="26" name="TextBox 25"/>
          <p:cNvSpPr txBox="1"/>
          <p:nvPr/>
        </p:nvSpPr>
        <p:spPr>
          <a:xfrm>
            <a:off x="1676400" y="2189474"/>
            <a:ext cx="3502198" cy="410305"/>
          </a:xfrm>
          <a:prstGeom prst="rect">
            <a:avLst/>
          </a:prstGeom>
        </p:spPr>
        <p:txBody>
          <a:bodyPr lIns="0" tIns="0" rIns="0" bIns="0" rtlCol="0" anchor="t">
            <a:spAutoFit/>
          </a:bodyPr>
          <a:lstStyle/>
          <a:p>
            <a:pPr algn="l">
              <a:lnSpc>
                <a:spcPts val="3499"/>
              </a:lnSpc>
            </a:pPr>
            <a:r>
              <a:rPr lang="en-US" sz="2499" b="1" smtClean="0">
                <a:solidFill>
                  <a:srgbClr val="1D1A1B"/>
                </a:solidFill>
                <a:latin typeface="Public Sans Bold"/>
                <a:ea typeface="Public Sans Bold"/>
                <a:cs typeface="Public Sans Bold"/>
                <a:sym typeface="Public Sans Bold"/>
              </a:rPr>
              <a:t>Nguyên tắc</a:t>
            </a:r>
            <a:endParaRPr lang="en-US" sz="2499" b="1">
              <a:solidFill>
                <a:srgbClr val="1D1A1B"/>
              </a:solidFill>
              <a:latin typeface="Public Sans Bold"/>
              <a:ea typeface="Public Sans Bold"/>
              <a:cs typeface="Public Sans Bold"/>
              <a:sym typeface="Public Sans Bold"/>
            </a:endParaRPr>
          </a:p>
        </p:txBody>
      </p:sp>
      <p:sp>
        <p:nvSpPr>
          <p:cNvPr id="28" name="TextBox 27"/>
          <p:cNvSpPr txBox="1"/>
          <p:nvPr/>
        </p:nvSpPr>
        <p:spPr>
          <a:xfrm>
            <a:off x="1762578" y="4749715"/>
            <a:ext cx="3502198" cy="859146"/>
          </a:xfrm>
          <a:prstGeom prst="rect">
            <a:avLst/>
          </a:prstGeom>
        </p:spPr>
        <p:txBody>
          <a:bodyPr lIns="0" tIns="0" rIns="0" bIns="0" rtlCol="0" anchor="t">
            <a:spAutoFit/>
          </a:bodyPr>
          <a:lstStyle/>
          <a:p>
            <a:pPr algn="l">
              <a:lnSpc>
                <a:spcPts val="3499"/>
              </a:lnSpc>
            </a:pPr>
            <a:r>
              <a:rPr lang="en-US" sz="2499" b="1" smtClean="0">
                <a:solidFill>
                  <a:srgbClr val="1D1A1B"/>
                </a:solidFill>
                <a:latin typeface="Public Sans Bold"/>
                <a:ea typeface="Public Sans Bold"/>
                <a:cs typeface="Public Sans Bold"/>
                <a:sym typeface="Public Sans Bold"/>
              </a:rPr>
              <a:t>Đối tượng</a:t>
            </a:r>
          </a:p>
          <a:p>
            <a:pPr algn="l">
              <a:lnSpc>
                <a:spcPts val="3499"/>
              </a:lnSpc>
            </a:pPr>
            <a:endParaRPr lang="en-US" sz="2499" b="1">
              <a:solidFill>
                <a:srgbClr val="1D1A1B"/>
              </a:solidFill>
              <a:latin typeface="Public Sans Bold"/>
              <a:ea typeface="Public Sans Bold"/>
              <a:cs typeface="Public Sans Bold"/>
              <a:sym typeface="Public Sans Bold"/>
            </a:endParaRPr>
          </a:p>
        </p:txBody>
      </p:sp>
      <p:sp>
        <p:nvSpPr>
          <p:cNvPr id="29" name="TextBox 22"/>
          <p:cNvSpPr txBox="1"/>
          <p:nvPr/>
        </p:nvSpPr>
        <p:spPr>
          <a:xfrm>
            <a:off x="1251756" y="5375002"/>
            <a:ext cx="15439286" cy="1307987"/>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1D1A1B"/>
                </a:solidFill>
                <a:latin typeface="Public Sans"/>
                <a:ea typeface="Public Sans"/>
                <a:cs typeface="Public Sans"/>
                <a:sym typeface="Public Sans"/>
              </a:rPr>
              <a:t>Chỉ dành cho h</a:t>
            </a:r>
            <a:r>
              <a:rPr lang="vi-VN" sz="2499">
                <a:solidFill>
                  <a:srgbClr val="1D1A1B"/>
                </a:solidFill>
                <a:latin typeface="Public Sans"/>
                <a:ea typeface="Public Sans"/>
                <a:cs typeface="Public Sans"/>
                <a:sym typeface="Public Sans"/>
              </a:rPr>
              <a:t>ọc sinh có kết quả học tập môn học cuối học kì liền kề ở mức chưa đạt;</a:t>
            </a:r>
            <a:r>
              <a:rPr lang="en-US" sz="2499">
                <a:solidFill>
                  <a:srgbClr val="1D1A1B"/>
                </a:solidFill>
                <a:latin typeface="Public Sans"/>
                <a:ea typeface="Public Sans"/>
                <a:cs typeface="Public Sans"/>
                <a:sym typeface="Public Sans"/>
              </a:rPr>
              <a:t> </a:t>
            </a:r>
            <a:r>
              <a:rPr lang="vi-VN" sz="2499">
                <a:solidFill>
                  <a:srgbClr val="1D1A1B"/>
                </a:solidFill>
                <a:latin typeface="Public Sans"/>
                <a:ea typeface="Public Sans"/>
                <a:cs typeface="Public Sans"/>
                <a:sym typeface="Public Sans"/>
              </a:rPr>
              <a:t>được nhà trường lựa chọn để bồi dưỡng học sinh giỏi;</a:t>
            </a:r>
            <a:r>
              <a:rPr lang="en-US" sz="2499">
                <a:solidFill>
                  <a:srgbClr val="1D1A1B"/>
                </a:solidFill>
                <a:latin typeface="Public Sans"/>
                <a:ea typeface="Public Sans"/>
                <a:cs typeface="Public Sans"/>
                <a:sym typeface="Public Sans"/>
              </a:rPr>
              <a:t> </a:t>
            </a:r>
            <a:r>
              <a:rPr lang="vi-VN" sz="2499">
                <a:solidFill>
                  <a:srgbClr val="1D1A1B"/>
                </a:solidFill>
                <a:latin typeface="Public Sans"/>
                <a:ea typeface="Public Sans"/>
                <a:cs typeface="Public Sans"/>
                <a:sym typeface="Public Sans"/>
              </a:rPr>
              <a:t>tự nguyện đăng kí ôn thi tuyển sinh, ôn thi tốt nghiệp theo kế hoạch giáo dục</a:t>
            </a:r>
            <a:endParaRPr lang="en-US" sz="2499">
              <a:solidFill>
                <a:srgbClr val="1D1A1B"/>
              </a:solidFill>
              <a:latin typeface="Public Sans"/>
              <a:ea typeface="Public Sans"/>
              <a:cs typeface="Public Sans"/>
              <a:sym typeface="Public San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539749" lvl="1" indent="-269875">
              <a:lnSpc>
                <a:spcPts val="3499"/>
              </a:lnSpc>
              <a:buFont typeface="Arial"/>
              <a:buChar char="•"/>
            </a:pPr>
            <a:endParaRPr lang="en-US" sz="2499">
              <a:solidFill>
                <a:srgbClr val="1D1A1B"/>
              </a:solidFill>
              <a:latin typeface="Public Sans"/>
              <a:ea typeface="Public Sans"/>
              <a:cs typeface="Public Sans"/>
              <a:sym typeface="Public Sans"/>
            </a:endParaRPr>
          </a:p>
        </p:txBody>
      </p:sp>
      <p:grpSp>
        <p:nvGrpSpPr>
          <p:cNvPr id="3" name="Group 3"/>
          <p:cNvGrpSpPr/>
          <p:nvPr/>
        </p:nvGrpSpPr>
        <p:grpSpPr>
          <a:xfrm rot="-10800000">
            <a:off x="14183347" y="-1362592"/>
            <a:ext cx="5119583" cy="2446670"/>
            <a:chOff x="0" y="0"/>
            <a:chExt cx="1177416" cy="562692"/>
          </a:xfrm>
        </p:grpSpPr>
        <p:sp>
          <p:nvSpPr>
            <p:cNvPr id="4" name="Freeform 4"/>
            <p:cNvSpPr/>
            <p:nvPr/>
          </p:nvSpPr>
          <p:spPr>
            <a:xfrm>
              <a:off x="0" y="0"/>
              <a:ext cx="1177416" cy="562692"/>
            </a:xfrm>
            <a:custGeom>
              <a:avLst/>
              <a:gdLst/>
              <a:ahLst/>
              <a:cxnLst/>
              <a:rect l="l" t="t" r="r" b="b"/>
              <a:pathLst>
                <a:path w="1177416" h="562692">
                  <a:moveTo>
                    <a:pt x="1177416" y="281346"/>
                  </a:moveTo>
                  <a:lnTo>
                    <a:pt x="974216" y="562692"/>
                  </a:lnTo>
                  <a:lnTo>
                    <a:pt x="203200" y="562692"/>
                  </a:lnTo>
                  <a:lnTo>
                    <a:pt x="0" y="281346"/>
                  </a:lnTo>
                  <a:lnTo>
                    <a:pt x="203200" y="0"/>
                  </a:lnTo>
                  <a:lnTo>
                    <a:pt x="974216" y="0"/>
                  </a:lnTo>
                  <a:lnTo>
                    <a:pt x="1177416" y="281346"/>
                  </a:lnTo>
                  <a:close/>
                </a:path>
              </a:pathLst>
            </a:custGeom>
            <a:solidFill>
              <a:srgbClr val="A10D00"/>
            </a:solidFill>
          </p:spPr>
          <p:txBody>
            <a:bodyPr/>
            <a:lstStyle/>
            <a:p>
              <a:endParaRPr lang="en-US"/>
            </a:p>
          </p:txBody>
        </p:sp>
        <p:sp>
          <p:nvSpPr>
            <p:cNvPr id="5" name="TextBox 5"/>
            <p:cNvSpPr txBox="1"/>
            <p:nvPr/>
          </p:nvSpPr>
          <p:spPr>
            <a:xfrm>
              <a:off x="114300" y="-57150"/>
              <a:ext cx="948816" cy="619842"/>
            </a:xfrm>
            <a:prstGeom prst="rect">
              <a:avLst/>
            </a:prstGeom>
          </p:spPr>
          <p:txBody>
            <a:bodyPr lIns="50800" tIns="50800" rIns="50800" bIns="50800" rtlCol="0" anchor="ctr"/>
            <a:lstStyle/>
            <a:p>
              <a:pPr algn="ctr">
                <a:lnSpc>
                  <a:spcPts val="3499"/>
                </a:lnSpc>
              </a:pPr>
              <a:endParaRPr/>
            </a:p>
          </p:txBody>
        </p:sp>
      </p:grpSp>
      <p:grpSp>
        <p:nvGrpSpPr>
          <p:cNvPr id="6" name="Group 6"/>
          <p:cNvGrpSpPr/>
          <p:nvPr/>
        </p:nvGrpSpPr>
        <p:grpSpPr>
          <a:xfrm rot="-10800000">
            <a:off x="11533067" y="-624938"/>
            <a:ext cx="5726233" cy="1198000"/>
            <a:chOff x="0" y="0"/>
            <a:chExt cx="3054608" cy="639062"/>
          </a:xfrm>
        </p:grpSpPr>
        <p:sp>
          <p:nvSpPr>
            <p:cNvPr id="7" name="Freeform 7"/>
            <p:cNvSpPr/>
            <p:nvPr/>
          </p:nvSpPr>
          <p:spPr>
            <a:xfrm>
              <a:off x="0" y="0"/>
              <a:ext cx="3054608" cy="639062"/>
            </a:xfrm>
            <a:custGeom>
              <a:avLst/>
              <a:gdLst/>
              <a:ahLst/>
              <a:cxnLst/>
              <a:rect l="l" t="t" r="r" b="b"/>
              <a:pathLst>
                <a:path w="3054608" h="639062">
                  <a:moveTo>
                    <a:pt x="3054608" y="319531"/>
                  </a:moveTo>
                  <a:lnTo>
                    <a:pt x="2851408" y="639062"/>
                  </a:lnTo>
                  <a:lnTo>
                    <a:pt x="203200" y="639062"/>
                  </a:lnTo>
                  <a:lnTo>
                    <a:pt x="0" y="319531"/>
                  </a:lnTo>
                  <a:lnTo>
                    <a:pt x="203200" y="0"/>
                  </a:lnTo>
                  <a:lnTo>
                    <a:pt x="2851408" y="0"/>
                  </a:lnTo>
                  <a:lnTo>
                    <a:pt x="3054608" y="319531"/>
                  </a:lnTo>
                  <a:close/>
                </a:path>
              </a:pathLst>
            </a:custGeom>
            <a:solidFill>
              <a:srgbClr val="B51F19"/>
            </a:solidFill>
            <a:ln w="57150" cap="sq">
              <a:solidFill>
                <a:srgbClr val="FFFFFF"/>
              </a:solidFill>
              <a:prstDash val="solid"/>
              <a:miter/>
            </a:ln>
          </p:spPr>
          <p:txBody>
            <a:bodyPr/>
            <a:lstStyle/>
            <a:p>
              <a:endParaRPr lang="en-US"/>
            </a:p>
          </p:txBody>
        </p:sp>
        <p:sp>
          <p:nvSpPr>
            <p:cNvPr id="8" name="TextBox 8"/>
            <p:cNvSpPr txBox="1"/>
            <p:nvPr/>
          </p:nvSpPr>
          <p:spPr>
            <a:xfrm>
              <a:off x="114300" y="-57150"/>
              <a:ext cx="2826008" cy="696212"/>
            </a:xfrm>
            <a:prstGeom prst="rect">
              <a:avLst/>
            </a:prstGeom>
          </p:spPr>
          <p:txBody>
            <a:bodyPr lIns="50800" tIns="50800" rIns="50800" bIns="50800" rtlCol="0" anchor="ctr"/>
            <a:lstStyle/>
            <a:p>
              <a:pPr algn="ctr">
                <a:lnSpc>
                  <a:spcPts val="3499"/>
                </a:lnSpc>
              </a:pPr>
              <a:endParaRPr/>
            </a:p>
          </p:txBody>
        </p:sp>
      </p:grpSp>
      <p:grpSp>
        <p:nvGrpSpPr>
          <p:cNvPr id="9" name="Group 9"/>
          <p:cNvGrpSpPr/>
          <p:nvPr/>
        </p:nvGrpSpPr>
        <p:grpSpPr>
          <a:xfrm>
            <a:off x="-673113" y="9251081"/>
            <a:ext cx="8799130" cy="2446670"/>
            <a:chOff x="0" y="0"/>
            <a:chExt cx="2023648" cy="562692"/>
          </a:xfrm>
        </p:grpSpPr>
        <p:sp>
          <p:nvSpPr>
            <p:cNvPr id="10" name="Freeform 10"/>
            <p:cNvSpPr/>
            <p:nvPr/>
          </p:nvSpPr>
          <p:spPr>
            <a:xfrm>
              <a:off x="0" y="0"/>
              <a:ext cx="2023648" cy="562692"/>
            </a:xfrm>
            <a:custGeom>
              <a:avLst/>
              <a:gdLst/>
              <a:ahLst/>
              <a:cxnLst/>
              <a:rect l="l" t="t" r="r" b="b"/>
              <a:pathLst>
                <a:path w="2023648" h="562692">
                  <a:moveTo>
                    <a:pt x="2023648" y="281346"/>
                  </a:moveTo>
                  <a:lnTo>
                    <a:pt x="1820448" y="562692"/>
                  </a:lnTo>
                  <a:lnTo>
                    <a:pt x="203200" y="562692"/>
                  </a:lnTo>
                  <a:lnTo>
                    <a:pt x="0" y="281346"/>
                  </a:lnTo>
                  <a:lnTo>
                    <a:pt x="203200" y="0"/>
                  </a:lnTo>
                  <a:lnTo>
                    <a:pt x="1820448" y="0"/>
                  </a:lnTo>
                  <a:lnTo>
                    <a:pt x="2023648" y="281346"/>
                  </a:lnTo>
                  <a:close/>
                </a:path>
              </a:pathLst>
            </a:custGeom>
            <a:solidFill>
              <a:srgbClr val="B51F19"/>
            </a:solidFill>
          </p:spPr>
          <p:txBody>
            <a:bodyPr/>
            <a:lstStyle/>
            <a:p>
              <a:endParaRPr lang="en-US"/>
            </a:p>
          </p:txBody>
        </p:sp>
        <p:sp>
          <p:nvSpPr>
            <p:cNvPr id="11" name="TextBox 11"/>
            <p:cNvSpPr txBox="1"/>
            <p:nvPr/>
          </p:nvSpPr>
          <p:spPr>
            <a:xfrm>
              <a:off x="114300" y="-57150"/>
              <a:ext cx="1795048" cy="619842"/>
            </a:xfrm>
            <a:prstGeom prst="rect">
              <a:avLst/>
            </a:prstGeom>
          </p:spPr>
          <p:txBody>
            <a:bodyPr lIns="50800" tIns="50800" rIns="50800" bIns="50800" rtlCol="0" anchor="ctr"/>
            <a:lstStyle/>
            <a:p>
              <a:pPr algn="ctr">
                <a:lnSpc>
                  <a:spcPts val="3499"/>
                </a:lnSpc>
              </a:pPr>
              <a:endParaRPr/>
            </a:p>
          </p:txBody>
        </p:sp>
      </p:grpSp>
      <p:grpSp>
        <p:nvGrpSpPr>
          <p:cNvPr id="12" name="Group 12"/>
          <p:cNvGrpSpPr/>
          <p:nvPr/>
        </p:nvGrpSpPr>
        <p:grpSpPr>
          <a:xfrm>
            <a:off x="-673113" y="8675100"/>
            <a:ext cx="2673102" cy="1151961"/>
            <a:chOff x="0" y="0"/>
            <a:chExt cx="1482931" cy="639062"/>
          </a:xfrm>
        </p:grpSpPr>
        <p:sp>
          <p:nvSpPr>
            <p:cNvPr id="13" name="Freeform 13"/>
            <p:cNvSpPr/>
            <p:nvPr/>
          </p:nvSpPr>
          <p:spPr>
            <a:xfrm>
              <a:off x="0" y="0"/>
              <a:ext cx="1482931" cy="639062"/>
            </a:xfrm>
            <a:custGeom>
              <a:avLst/>
              <a:gdLst/>
              <a:ahLst/>
              <a:cxnLst/>
              <a:rect l="l" t="t" r="r" b="b"/>
              <a:pathLst>
                <a:path w="1482931" h="639062">
                  <a:moveTo>
                    <a:pt x="1482931" y="319531"/>
                  </a:moveTo>
                  <a:lnTo>
                    <a:pt x="1279731" y="639062"/>
                  </a:lnTo>
                  <a:lnTo>
                    <a:pt x="203200" y="639062"/>
                  </a:lnTo>
                  <a:lnTo>
                    <a:pt x="0" y="319531"/>
                  </a:lnTo>
                  <a:lnTo>
                    <a:pt x="203200" y="0"/>
                  </a:lnTo>
                  <a:lnTo>
                    <a:pt x="1279731" y="0"/>
                  </a:lnTo>
                  <a:lnTo>
                    <a:pt x="1482931" y="319531"/>
                  </a:lnTo>
                  <a:close/>
                </a:path>
              </a:pathLst>
            </a:custGeom>
            <a:solidFill>
              <a:srgbClr val="A10D00"/>
            </a:solidFill>
            <a:ln w="57150" cap="sq">
              <a:solidFill>
                <a:srgbClr val="FFFFFF"/>
              </a:solidFill>
              <a:prstDash val="solid"/>
              <a:miter/>
            </a:ln>
          </p:spPr>
          <p:txBody>
            <a:bodyPr/>
            <a:lstStyle/>
            <a:p>
              <a:endParaRPr lang="en-US"/>
            </a:p>
          </p:txBody>
        </p:sp>
        <p:sp>
          <p:nvSpPr>
            <p:cNvPr id="14" name="TextBox 14"/>
            <p:cNvSpPr txBox="1"/>
            <p:nvPr/>
          </p:nvSpPr>
          <p:spPr>
            <a:xfrm>
              <a:off x="114300" y="-57150"/>
              <a:ext cx="1254331" cy="696212"/>
            </a:xfrm>
            <a:prstGeom prst="rect">
              <a:avLst/>
            </a:prstGeom>
          </p:spPr>
          <p:txBody>
            <a:bodyPr lIns="50800" tIns="50800" rIns="50800" bIns="50800" rtlCol="0" anchor="ctr"/>
            <a:lstStyle/>
            <a:p>
              <a:pPr algn="ctr">
                <a:lnSpc>
                  <a:spcPts val="3499"/>
                </a:lnSpc>
              </a:pPr>
              <a:endParaRPr/>
            </a:p>
          </p:txBody>
        </p:sp>
      </p:grpSp>
      <p:sp>
        <p:nvSpPr>
          <p:cNvPr id="15" name="Freeform 15"/>
          <p:cNvSpPr/>
          <p:nvPr/>
        </p:nvSpPr>
        <p:spPr>
          <a:xfrm rot="5400000">
            <a:off x="17201961" y="7533472"/>
            <a:ext cx="2172079" cy="690405"/>
          </a:xfrm>
          <a:custGeom>
            <a:avLst/>
            <a:gdLst/>
            <a:ahLst/>
            <a:cxnLst/>
            <a:rect l="l" t="t" r="r" b="b"/>
            <a:pathLst>
              <a:path w="2172079" h="690405">
                <a:moveTo>
                  <a:pt x="0" y="0"/>
                </a:moveTo>
                <a:lnTo>
                  <a:pt x="2172078" y="0"/>
                </a:lnTo>
                <a:lnTo>
                  <a:pt x="2172078" y="690405"/>
                </a:lnTo>
                <a:lnTo>
                  <a:pt x="0" y="690405"/>
                </a:lnTo>
                <a:lnTo>
                  <a:pt x="0" y="0"/>
                </a:lnTo>
                <a:close/>
              </a:path>
            </a:pathLst>
          </a:custGeom>
          <a:blipFill>
            <a:blip r:embed="rId3">
              <a:extLst>
                <a:ext uri="{96DAC541-7B7A-43D3-8B79-37D633B846F1}">
                  <asvg:svgBlip xmlns="" xmlns:asvg="http://schemas.microsoft.com/office/drawing/2016/SVG/main" r:embed="rId4"/>
                </a:ext>
              </a:extLst>
            </a:blip>
            <a:stretch>
              <a:fillRect t="-23484"/>
            </a:stretch>
          </a:blipFill>
        </p:spPr>
        <p:txBody>
          <a:bodyPr/>
          <a:lstStyle/>
          <a:p>
            <a:endParaRPr lang="en-US"/>
          </a:p>
        </p:txBody>
      </p:sp>
      <p:sp>
        <p:nvSpPr>
          <p:cNvPr id="16" name="Freeform 16"/>
          <p:cNvSpPr/>
          <p:nvPr/>
        </p:nvSpPr>
        <p:spPr>
          <a:xfrm>
            <a:off x="-936887" y="178564"/>
            <a:ext cx="1336551" cy="905513"/>
          </a:xfrm>
          <a:custGeom>
            <a:avLst/>
            <a:gdLst/>
            <a:ahLst/>
            <a:cxnLst/>
            <a:rect l="l" t="t" r="r" b="b"/>
            <a:pathLst>
              <a:path w="1336551" h="905513">
                <a:moveTo>
                  <a:pt x="0" y="0"/>
                </a:moveTo>
                <a:lnTo>
                  <a:pt x="1336551" y="0"/>
                </a:lnTo>
                <a:lnTo>
                  <a:pt x="1336551" y="905514"/>
                </a:lnTo>
                <a:lnTo>
                  <a:pt x="0" y="90551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7" name="Freeform 17"/>
          <p:cNvSpPr/>
          <p:nvPr/>
        </p:nvSpPr>
        <p:spPr>
          <a:xfrm>
            <a:off x="17083802" y="-1709864"/>
            <a:ext cx="3098800" cy="2738564"/>
          </a:xfrm>
          <a:custGeom>
            <a:avLst/>
            <a:gdLst/>
            <a:ahLst/>
            <a:cxnLst/>
            <a:rect l="l" t="t" r="r" b="b"/>
            <a:pathLst>
              <a:path w="3098800" h="2738564">
                <a:moveTo>
                  <a:pt x="0" y="0"/>
                </a:moveTo>
                <a:lnTo>
                  <a:pt x="3098800" y="0"/>
                </a:lnTo>
                <a:lnTo>
                  <a:pt x="3098800" y="2738564"/>
                </a:lnTo>
                <a:lnTo>
                  <a:pt x="0" y="273856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8" name="Freeform 18"/>
          <p:cNvSpPr/>
          <p:nvPr/>
        </p:nvSpPr>
        <p:spPr>
          <a:xfrm>
            <a:off x="17942798" y="-3419992"/>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9" name="Freeform 19"/>
          <p:cNvSpPr/>
          <p:nvPr/>
        </p:nvSpPr>
        <p:spPr>
          <a:xfrm>
            <a:off x="10145339" y="10018463"/>
            <a:ext cx="10873692" cy="1293159"/>
          </a:xfrm>
          <a:custGeom>
            <a:avLst/>
            <a:gdLst/>
            <a:ahLst/>
            <a:cxnLst/>
            <a:rect l="l" t="t" r="r" b="b"/>
            <a:pathLst>
              <a:path w="10873692" h="1293159">
                <a:moveTo>
                  <a:pt x="0" y="0"/>
                </a:moveTo>
                <a:lnTo>
                  <a:pt x="10873692" y="0"/>
                </a:lnTo>
                <a:lnTo>
                  <a:pt x="10873692" y="1293159"/>
                </a:lnTo>
                <a:lnTo>
                  <a:pt x="0" y="1293159"/>
                </a:lnTo>
                <a:lnTo>
                  <a:pt x="0" y="0"/>
                </a:lnTo>
                <a:close/>
              </a:path>
            </a:pathLst>
          </a:custGeom>
          <a:blipFill>
            <a:blip r:embed="rId11">
              <a:extLst>
                <a:ext uri="{96DAC541-7B7A-43D3-8B79-37D633B846F1}">
                  <asvg:svgBlip xmlns="" xmlns:asvg="http://schemas.microsoft.com/office/drawing/2016/SVG/main" r:embed="rId12"/>
                </a:ext>
              </a:extLst>
            </a:blip>
            <a:stretch>
              <a:fillRect t="-561128"/>
            </a:stretch>
          </a:blipFill>
        </p:spPr>
        <p:txBody>
          <a:bodyPr/>
          <a:lstStyle/>
          <a:p>
            <a:endParaRPr lang="en-US"/>
          </a:p>
        </p:txBody>
      </p:sp>
      <p:sp>
        <p:nvSpPr>
          <p:cNvPr id="20" name="Freeform 20"/>
          <p:cNvSpPr/>
          <p:nvPr/>
        </p:nvSpPr>
        <p:spPr>
          <a:xfrm flipH="1">
            <a:off x="17043400" y="8777238"/>
            <a:ext cx="1752990" cy="1509762"/>
          </a:xfrm>
          <a:custGeom>
            <a:avLst/>
            <a:gdLst/>
            <a:ahLst/>
            <a:cxnLst/>
            <a:rect l="l" t="t" r="r" b="b"/>
            <a:pathLst>
              <a:path w="1752990" h="1509762">
                <a:moveTo>
                  <a:pt x="1752990" y="0"/>
                </a:moveTo>
                <a:lnTo>
                  <a:pt x="0" y="0"/>
                </a:lnTo>
                <a:lnTo>
                  <a:pt x="0" y="1509762"/>
                </a:lnTo>
                <a:lnTo>
                  <a:pt x="1752990" y="1509762"/>
                </a:lnTo>
                <a:lnTo>
                  <a:pt x="175299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21" name="TextBox 21"/>
          <p:cNvSpPr txBox="1"/>
          <p:nvPr/>
        </p:nvSpPr>
        <p:spPr>
          <a:xfrm>
            <a:off x="2362200" y="818633"/>
            <a:ext cx="13182600" cy="961802"/>
          </a:xfrm>
          <a:prstGeom prst="rect">
            <a:avLst/>
          </a:prstGeom>
        </p:spPr>
        <p:txBody>
          <a:bodyPr wrap="square" lIns="0" tIns="0" rIns="0" bIns="0" rtlCol="0" anchor="t">
            <a:spAutoFit/>
          </a:bodyPr>
          <a:lstStyle/>
          <a:p>
            <a:pPr algn="l">
              <a:lnSpc>
                <a:spcPts val="7500"/>
              </a:lnSpc>
            </a:pPr>
            <a:r>
              <a:rPr lang="en-US" sz="6000" b="1" smtClean="0">
                <a:solidFill>
                  <a:srgbClr val="1D1A1B"/>
                </a:solidFill>
                <a:latin typeface="Public Sans Bold"/>
                <a:ea typeface="Public Sans Bold"/>
                <a:cs typeface="Public Sans Bold"/>
                <a:sym typeface="Public Sans Bold"/>
              </a:rPr>
              <a:t>DẠY THÊM NGOÀI NHÀ TRƯỜNG</a:t>
            </a:r>
            <a:endParaRPr lang="en-US" sz="6000" b="1">
              <a:solidFill>
                <a:srgbClr val="1D1A1B"/>
              </a:solidFill>
              <a:latin typeface="Public Sans Bold"/>
              <a:ea typeface="Public Sans Bold"/>
              <a:cs typeface="Public Sans Bold"/>
              <a:sym typeface="Public Sans Bold"/>
            </a:endParaRPr>
          </a:p>
        </p:txBody>
      </p:sp>
      <p:sp>
        <p:nvSpPr>
          <p:cNvPr id="22" name="TextBox 22"/>
          <p:cNvSpPr txBox="1"/>
          <p:nvPr/>
        </p:nvSpPr>
        <p:spPr>
          <a:xfrm>
            <a:off x="1184667" y="2626868"/>
            <a:ext cx="15439286" cy="1795363"/>
          </a:xfrm>
          <a:prstGeom prst="rect">
            <a:avLst/>
          </a:prstGeom>
        </p:spPr>
        <p:txBody>
          <a:bodyPr lIns="0" tIns="0" rIns="0" bIns="0" rtlCol="0" anchor="t">
            <a:spAutoFit/>
          </a:bodyPr>
          <a:lstStyle/>
          <a:p>
            <a:pPr marL="539749" lvl="1" indent="-269875">
              <a:lnSpc>
                <a:spcPts val="3499"/>
              </a:lnSpc>
              <a:buFont typeface="Arial"/>
              <a:buChar char="•"/>
            </a:pPr>
            <a:r>
              <a:rPr lang="vi-VN" sz="2499">
                <a:solidFill>
                  <a:srgbClr val="1D1A1B"/>
                </a:solidFill>
                <a:latin typeface="Public Sans"/>
                <a:ea typeface="Public Sans"/>
                <a:cs typeface="Public Sans"/>
                <a:sym typeface="Public Sans"/>
              </a:rPr>
              <a:t>Đăng kí kinh doanh theo quy định của pháp luật;</a:t>
            </a:r>
            <a:endParaRPr lang="en-US" sz="2499" smtClean="0">
              <a:solidFill>
                <a:srgbClr val="1D1A1B"/>
              </a:solidFill>
              <a:latin typeface="Public Sans"/>
              <a:ea typeface="Public Sans"/>
              <a:cs typeface="Public Sans"/>
              <a:sym typeface="Public Sans"/>
            </a:endParaRPr>
          </a:p>
          <a:p>
            <a:pPr marL="539749" lvl="1" indent="-269875">
              <a:lnSpc>
                <a:spcPts val="3499"/>
              </a:lnSpc>
              <a:buFont typeface="Arial"/>
              <a:buChar char="•"/>
            </a:pPr>
            <a:r>
              <a:rPr lang="vi-VN" sz="2499">
                <a:solidFill>
                  <a:srgbClr val="1D1A1B"/>
                </a:solidFill>
                <a:latin typeface="Public Sans"/>
                <a:ea typeface="Public Sans"/>
                <a:cs typeface="Public Sans"/>
                <a:sym typeface="Public Sans"/>
              </a:rPr>
              <a:t>Công khai </a:t>
            </a:r>
            <a:r>
              <a:rPr lang="vi-VN" sz="2499" smtClean="0">
                <a:solidFill>
                  <a:srgbClr val="1D1A1B"/>
                </a:solidFill>
                <a:latin typeface="Public Sans"/>
                <a:ea typeface="Public Sans"/>
                <a:cs typeface="Public Sans"/>
                <a:sym typeface="Public Sans"/>
              </a:rPr>
              <a:t>môn </a:t>
            </a:r>
            <a:r>
              <a:rPr lang="vi-VN" sz="2499">
                <a:solidFill>
                  <a:srgbClr val="1D1A1B"/>
                </a:solidFill>
                <a:latin typeface="Public Sans"/>
                <a:ea typeface="Public Sans"/>
                <a:cs typeface="Public Sans"/>
                <a:sym typeface="Public Sans"/>
              </a:rPr>
              <a:t>học được tổ chức dạy thêm; thời lượng dạy thêm đối với từng môn học theo từng khối lớp; địa điểm, hình thức, thời gian tổ chức dạy thêm, học thêm; danh sách người dạy thêm và mức thu tiền học thêm trước khi tuyển sinh các lớp dạy thêm, học </a:t>
            </a:r>
            <a:r>
              <a:rPr lang="vi-VN" sz="2499" smtClean="0">
                <a:solidFill>
                  <a:srgbClr val="1D1A1B"/>
                </a:solidFill>
                <a:latin typeface="Public Sans"/>
                <a:ea typeface="Public Sans"/>
                <a:cs typeface="Public Sans"/>
                <a:sym typeface="Public Sans"/>
              </a:rPr>
              <a:t>thêm</a:t>
            </a:r>
            <a:endParaRPr lang="en-US" sz="2499" smtClean="0">
              <a:solidFill>
                <a:srgbClr val="1D1A1B"/>
              </a:solidFill>
              <a:latin typeface="Public Sans"/>
              <a:ea typeface="Public Sans"/>
              <a:cs typeface="Public Sans"/>
              <a:sym typeface="Public Sans"/>
            </a:endParaRPr>
          </a:p>
        </p:txBody>
      </p:sp>
      <p:sp>
        <p:nvSpPr>
          <p:cNvPr id="26" name="TextBox 25"/>
          <p:cNvSpPr txBox="1"/>
          <p:nvPr/>
        </p:nvSpPr>
        <p:spPr>
          <a:xfrm>
            <a:off x="1676400" y="2189474"/>
            <a:ext cx="3502198" cy="410305"/>
          </a:xfrm>
          <a:prstGeom prst="rect">
            <a:avLst/>
          </a:prstGeom>
        </p:spPr>
        <p:txBody>
          <a:bodyPr lIns="0" tIns="0" rIns="0" bIns="0" rtlCol="0" anchor="t">
            <a:spAutoFit/>
          </a:bodyPr>
          <a:lstStyle/>
          <a:p>
            <a:pPr algn="l">
              <a:lnSpc>
                <a:spcPts val="3499"/>
              </a:lnSpc>
            </a:pPr>
            <a:r>
              <a:rPr lang="en-US" sz="2499" b="1" smtClean="0">
                <a:solidFill>
                  <a:srgbClr val="1D1A1B"/>
                </a:solidFill>
                <a:latin typeface="Public Sans Bold"/>
                <a:ea typeface="Public Sans Bold"/>
                <a:cs typeface="Public Sans Bold"/>
                <a:sym typeface="Public Sans Bold"/>
              </a:rPr>
              <a:t>Nguyên tắc</a:t>
            </a:r>
            <a:endParaRPr lang="en-US" sz="2499" b="1">
              <a:solidFill>
                <a:srgbClr val="1D1A1B"/>
              </a:solidFill>
              <a:latin typeface="Public Sans Bold"/>
              <a:ea typeface="Public Sans Bold"/>
              <a:cs typeface="Public Sans Bold"/>
              <a:sym typeface="Public Sans Bold"/>
            </a:endParaRPr>
          </a:p>
        </p:txBody>
      </p:sp>
    </p:spTree>
    <p:extLst>
      <p:ext uri="{BB962C8B-B14F-4D97-AF65-F5344CB8AC3E}">
        <p14:creationId xmlns:p14="http://schemas.microsoft.com/office/powerpoint/2010/main" val="2560946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rot="-10800000">
            <a:off x="14183347" y="-1362592"/>
            <a:ext cx="5119583" cy="2446670"/>
            <a:chOff x="0" y="0"/>
            <a:chExt cx="1177416" cy="562692"/>
          </a:xfrm>
        </p:grpSpPr>
        <p:sp>
          <p:nvSpPr>
            <p:cNvPr id="4" name="Freeform 4"/>
            <p:cNvSpPr/>
            <p:nvPr/>
          </p:nvSpPr>
          <p:spPr>
            <a:xfrm>
              <a:off x="0" y="0"/>
              <a:ext cx="1177416" cy="562692"/>
            </a:xfrm>
            <a:custGeom>
              <a:avLst/>
              <a:gdLst/>
              <a:ahLst/>
              <a:cxnLst/>
              <a:rect l="l" t="t" r="r" b="b"/>
              <a:pathLst>
                <a:path w="1177416" h="562692">
                  <a:moveTo>
                    <a:pt x="1177416" y="281346"/>
                  </a:moveTo>
                  <a:lnTo>
                    <a:pt x="974216" y="562692"/>
                  </a:lnTo>
                  <a:lnTo>
                    <a:pt x="203200" y="562692"/>
                  </a:lnTo>
                  <a:lnTo>
                    <a:pt x="0" y="281346"/>
                  </a:lnTo>
                  <a:lnTo>
                    <a:pt x="203200" y="0"/>
                  </a:lnTo>
                  <a:lnTo>
                    <a:pt x="974216" y="0"/>
                  </a:lnTo>
                  <a:lnTo>
                    <a:pt x="1177416" y="281346"/>
                  </a:lnTo>
                  <a:close/>
                </a:path>
              </a:pathLst>
            </a:custGeom>
            <a:solidFill>
              <a:srgbClr val="A10D00"/>
            </a:solidFill>
          </p:spPr>
          <p:txBody>
            <a:bodyPr/>
            <a:lstStyle/>
            <a:p>
              <a:endParaRPr lang="en-US"/>
            </a:p>
          </p:txBody>
        </p:sp>
        <p:sp>
          <p:nvSpPr>
            <p:cNvPr id="5" name="TextBox 5"/>
            <p:cNvSpPr txBox="1"/>
            <p:nvPr/>
          </p:nvSpPr>
          <p:spPr>
            <a:xfrm>
              <a:off x="114300" y="-57150"/>
              <a:ext cx="948816" cy="619842"/>
            </a:xfrm>
            <a:prstGeom prst="rect">
              <a:avLst/>
            </a:prstGeom>
          </p:spPr>
          <p:txBody>
            <a:bodyPr lIns="50800" tIns="50800" rIns="50800" bIns="50800" rtlCol="0" anchor="ctr"/>
            <a:lstStyle/>
            <a:p>
              <a:pPr algn="ctr">
                <a:lnSpc>
                  <a:spcPts val="3499"/>
                </a:lnSpc>
              </a:pPr>
              <a:endParaRPr/>
            </a:p>
          </p:txBody>
        </p:sp>
      </p:grpSp>
      <p:grpSp>
        <p:nvGrpSpPr>
          <p:cNvPr id="6" name="Group 6"/>
          <p:cNvGrpSpPr/>
          <p:nvPr/>
        </p:nvGrpSpPr>
        <p:grpSpPr>
          <a:xfrm rot="-10800000">
            <a:off x="11533067" y="-624938"/>
            <a:ext cx="5726233" cy="1198000"/>
            <a:chOff x="0" y="0"/>
            <a:chExt cx="3054608" cy="639062"/>
          </a:xfrm>
        </p:grpSpPr>
        <p:sp>
          <p:nvSpPr>
            <p:cNvPr id="7" name="Freeform 7"/>
            <p:cNvSpPr/>
            <p:nvPr/>
          </p:nvSpPr>
          <p:spPr>
            <a:xfrm>
              <a:off x="0" y="0"/>
              <a:ext cx="3054608" cy="639062"/>
            </a:xfrm>
            <a:custGeom>
              <a:avLst/>
              <a:gdLst/>
              <a:ahLst/>
              <a:cxnLst/>
              <a:rect l="l" t="t" r="r" b="b"/>
              <a:pathLst>
                <a:path w="3054608" h="639062">
                  <a:moveTo>
                    <a:pt x="3054608" y="319531"/>
                  </a:moveTo>
                  <a:lnTo>
                    <a:pt x="2851408" y="639062"/>
                  </a:lnTo>
                  <a:lnTo>
                    <a:pt x="203200" y="639062"/>
                  </a:lnTo>
                  <a:lnTo>
                    <a:pt x="0" y="319531"/>
                  </a:lnTo>
                  <a:lnTo>
                    <a:pt x="203200" y="0"/>
                  </a:lnTo>
                  <a:lnTo>
                    <a:pt x="2851408" y="0"/>
                  </a:lnTo>
                  <a:lnTo>
                    <a:pt x="3054608" y="319531"/>
                  </a:lnTo>
                  <a:close/>
                </a:path>
              </a:pathLst>
            </a:custGeom>
            <a:solidFill>
              <a:srgbClr val="B51F19"/>
            </a:solidFill>
            <a:ln w="57150" cap="sq">
              <a:solidFill>
                <a:srgbClr val="FFFFFF"/>
              </a:solidFill>
              <a:prstDash val="solid"/>
              <a:miter/>
            </a:ln>
          </p:spPr>
          <p:txBody>
            <a:bodyPr/>
            <a:lstStyle/>
            <a:p>
              <a:endParaRPr lang="en-US"/>
            </a:p>
          </p:txBody>
        </p:sp>
        <p:sp>
          <p:nvSpPr>
            <p:cNvPr id="8" name="TextBox 8"/>
            <p:cNvSpPr txBox="1"/>
            <p:nvPr/>
          </p:nvSpPr>
          <p:spPr>
            <a:xfrm>
              <a:off x="114300" y="-57150"/>
              <a:ext cx="2826008" cy="696212"/>
            </a:xfrm>
            <a:prstGeom prst="rect">
              <a:avLst/>
            </a:prstGeom>
          </p:spPr>
          <p:txBody>
            <a:bodyPr lIns="50800" tIns="50800" rIns="50800" bIns="50800" rtlCol="0" anchor="ctr"/>
            <a:lstStyle/>
            <a:p>
              <a:pPr algn="ctr">
                <a:lnSpc>
                  <a:spcPts val="3499"/>
                </a:lnSpc>
              </a:pPr>
              <a:endParaRPr/>
            </a:p>
          </p:txBody>
        </p:sp>
      </p:grpSp>
      <p:graphicFrame>
        <p:nvGraphicFramePr>
          <p:cNvPr id="9" name="Table 9"/>
          <p:cNvGraphicFramePr>
            <a:graphicFrameLocks noGrp="1"/>
          </p:cNvGraphicFramePr>
          <p:nvPr>
            <p:extLst>
              <p:ext uri="{D42A27DB-BD31-4B8C-83A1-F6EECF244321}">
                <p14:modId xmlns:p14="http://schemas.microsoft.com/office/powerpoint/2010/main" val="3689984710"/>
              </p:ext>
            </p:extLst>
          </p:nvPr>
        </p:nvGraphicFramePr>
        <p:xfrm>
          <a:off x="3460374" y="2205432"/>
          <a:ext cx="12122641" cy="8803736"/>
        </p:xfrm>
        <a:graphic>
          <a:graphicData uri="http://schemas.openxmlformats.org/drawingml/2006/table">
            <a:tbl>
              <a:tblPr/>
              <a:tblGrid>
                <a:gridCol w="2961888">
                  <a:extLst>
                    <a:ext uri="{9D8B030D-6E8A-4147-A177-3AD203B41FA5}">
                      <a16:colId xmlns:a16="http://schemas.microsoft.com/office/drawing/2014/main" val="20000"/>
                    </a:ext>
                  </a:extLst>
                </a:gridCol>
                <a:gridCol w="3051267">
                  <a:extLst>
                    <a:ext uri="{9D8B030D-6E8A-4147-A177-3AD203B41FA5}">
                      <a16:colId xmlns:a16="http://schemas.microsoft.com/office/drawing/2014/main" val="20002"/>
                    </a:ext>
                  </a:extLst>
                </a:gridCol>
                <a:gridCol w="3098709">
                  <a:extLst>
                    <a:ext uri="{9D8B030D-6E8A-4147-A177-3AD203B41FA5}">
                      <a16:colId xmlns:a16="http://schemas.microsoft.com/office/drawing/2014/main" val="20003"/>
                    </a:ext>
                  </a:extLst>
                </a:gridCol>
                <a:gridCol w="3010777">
                  <a:extLst>
                    <a:ext uri="{9D8B030D-6E8A-4147-A177-3AD203B41FA5}">
                      <a16:colId xmlns:a16="http://schemas.microsoft.com/office/drawing/2014/main" val="20004"/>
                    </a:ext>
                  </a:extLst>
                </a:gridCol>
              </a:tblGrid>
              <a:tr h="823595">
                <a:tc>
                  <a:txBody>
                    <a:bodyPr/>
                    <a:lstStyle/>
                    <a:p>
                      <a:pPr algn="ctr">
                        <a:lnSpc>
                          <a:spcPts val="2799"/>
                        </a:lnSpc>
                        <a:defRPr/>
                      </a:pPr>
                      <a:r>
                        <a:rPr lang="en-US" sz="1999" b="1">
                          <a:solidFill>
                            <a:srgbClr val="000000"/>
                          </a:solidFill>
                          <a:latin typeface="Public Sans Bold"/>
                          <a:ea typeface="Public Sans Bold"/>
                          <a:cs typeface="Public Sans Bold"/>
                          <a:sym typeface="Public Sans Bold"/>
                        </a:rPr>
                        <a:t>Sở GD&amp;ĐT</a:t>
                      </a:r>
                      <a:endParaRPr lang="en-US" sz="1100"/>
                    </a:p>
                  </a:txBody>
                  <a:tcPr marL="190500" marR="190500" marT="190500" marB="190500" anchor="ctr">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a:solidFill>
                            <a:srgbClr val="000000"/>
                          </a:solidFill>
                          <a:latin typeface="Public Sans Bold"/>
                          <a:ea typeface="Public Sans Bold"/>
                          <a:cs typeface="Public Sans Bold"/>
                          <a:sym typeface="Public Sans Bold"/>
                        </a:rPr>
                        <a:t>UBND địa phương</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a:solidFill>
                            <a:srgbClr val="000000"/>
                          </a:solidFill>
                          <a:latin typeface="Public Sans Bold"/>
                          <a:ea typeface="Public Sans Bold"/>
                          <a:cs typeface="Public Sans Bold"/>
                          <a:sym typeface="Public Sans Bold"/>
                        </a:rPr>
                        <a:t>Hiệu trưởng</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a:solidFill>
                            <a:srgbClr val="000000"/>
                          </a:solidFill>
                          <a:latin typeface="Public Sans Bold"/>
                          <a:ea typeface="Public Sans Bold"/>
                          <a:cs typeface="Public Sans Bold"/>
                          <a:sym typeface="Public Sans Bold"/>
                        </a:rPr>
                        <a:t>Giáo viên</a:t>
                      </a:r>
                      <a:endParaRPr lang="en-US" sz="1100"/>
                    </a:p>
                  </a:txBody>
                  <a:tcPr marL="190500" marR="190500" marT="190500" marB="190500" anchor="ctr">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33525">
                <a:tc>
                  <a:txBody>
                    <a:bodyPr/>
                    <a:lstStyle/>
                    <a:p>
                      <a:pPr algn="just">
                        <a:lnSpc>
                          <a:spcPts val="2239"/>
                        </a:lnSpc>
                        <a:defRPr/>
                      </a:pPr>
                      <a:r>
                        <a:rPr lang="en-US" sz="1599">
                          <a:solidFill>
                            <a:srgbClr val="000000"/>
                          </a:solidFill>
                          <a:latin typeface="Public Sans"/>
                          <a:ea typeface="Public Sans"/>
                          <a:cs typeface="Public Sans"/>
                          <a:sym typeface="Public Sans"/>
                        </a:rPr>
                        <a:t>Ban hành quy định về tổ chức dạy thêm, học thêm</a:t>
                      </a:r>
                      <a:endParaRPr lang="en-US" sz="1100"/>
                    </a:p>
                  </a:txBody>
                  <a:tcPr marL="190500" marR="190500" marT="190500" marB="190500">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just">
                        <a:lnSpc>
                          <a:spcPts val="2239"/>
                        </a:lnSpc>
                        <a:defRPr/>
                      </a:pPr>
                      <a:r>
                        <a:rPr lang="en-US" sz="1599">
                          <a:solidFill>
                            <a:srgbClr val="000000"/>
                          </a:solidFill>
                          <a:latin typeface="Public Sans"/>
                          <a:ea typeface="Public Sans"/>
                          <a:cs typeface="Public Sans"/>
                          <a:sym typeface="Public Sans"/>
                        </a:rPr>
                        <a:t>Cấp phép cho các cơ sở dạy thêm ngoài nhà trường theo quy định</a:t>
                      </a:r>
                      <a:endParaRPr lang="en-US" sz="1100"/>
                    </a:p>
                  </a:txBody>
                  <a:tcPr marL="190500" marR="190500" marT="190500" marB="190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just">
                        <a:lnSpc>
                          <a:spcPts val="2239"/>
                        </a:lnSpc>
                        <a:defRPr/>
                      </a:pPr>
                      <a:r>
                        <a:rPr lang="en-US" sz="1599">
                          <a:solidFill>
                            <a:srgbClr val="000000"/>
                          </a:solidFill>
                          <a:latin typeface="Public Sans"/>
                          <a:ea typeface="Public Sans"/>
                          <a:cs typeface="Public Sans"/>
                          <a:sym typeface="Public Sans"/>
                        </a:rPr>
                        <a:t>Quản lý chặt chẽ giáo viên trong trường, không để xảy ra tình trạng ép buộc học sinh học thêm</a:t>
                      </a:r>
                      <a:endParaRPr lang="en-US" sz="1100"/>
                    </a:p>
                  </a:txBody>
                  <a:tcPr marL="190500" marR="190500" marT="190500" marB="190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just">
                        <a:lnSpc>
                          <a:spcPts val="2239"/>
                        </a:lnSpc>
                        <a:defRPr/>
                      </a:pPr>
                      <a:r>
                        <a:rPr lang="en-US" sz="1599">
                          <a:solidFill>
                            <a:srgbClr val="000000"/>
                          </a:solidFill>
                          <a:latin typeface="Public Sans"/>
                          <a:ea typeface="Public Sans"/>
                          <a:cs typeface="Public Sans"/>
                          <a:sym typeface="Public Sans"/>
                        </a:rPr>
                        <a:t>Chỉ được tổ chức dạy thêm khi có giấy phép hợp lệ</a:t>
                      </a:r>
                      <a:endParaRPr lang="en-US" sz="1100"/>
                    </a:p>
                  </a:txBody>
                  <a:tcPr marL="190500" marR="190500" marT="190500" marB="190500">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85975">
                <a:tc>
                  <a:txBody>
                    <a:bodyPr/>
                    <a:lstStyle/>
                    <a:p>
                      <a:pPr algn="just">
                        <a:lnSpc>
                          <a:spcPts val="2239"/>
                        </a:lnSpc>
                        <a:defRPr/>
                      </a:pPr>
                      <a:r>
                        <a:rPr lang="en-US" sz="1599">
                          <a:solidFill>
                            <a:srgbClr val="000000"/>
                          </a:solidFill>
                          <a:latin typeface="Public Sans"/>
                          <a:ea typeface="Public Sans"/>
                          <a:cs typeface="Public Sans"/>
                          <a:sym typeface="Public Sans"/>
                        </a:rPr>
                        <a:t>Kiểm tra việc thực hiện tại các trường và cơ sở dạy thêm</a:t>
                      </a:r>
                      <a:endParaRPr lang="en-US" sz="1100"/>
                    </a:p>
                  </a:txBody>
                  <a:tcPr marL="190500" marR="190500" marT="190500" marB="190500">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just">
                        <a:lnSpc>
                          <a:spcPts val="2239"/>
                        </a:lnSpc>
                        <a:defRPr/>
                      </a:pPr>
                      <a:r>
                        <a:rPr lang="en-US" sz="1599">
                          <a:solidFill>
                            <a:srgbClr val="000000"/>
                          </a:solidFill>
                          <a:latin typeface="Public Sans"/>
                          <a:ea typeface="Public Sans"/>
                          <a:cs typeface="Public Sans"/>
                          <a:sym typeface="Public Sans"/>
                        </a:rPr>
                        <a:t>Tổ chức kiểm tra, đối chiếu dữ liệu của Hệ thống Quản lý dạy thêm, học thêm với tình hình thực tế tại cơ sở dạy thêm do địa phương quản lý</a:t>
                      </a:r>
                      <a:endParaRPr lang="en-US" sz="1100"/>
                    </a:p>
                  </a:txBody>
                  <a:tcPr marL="190500" marR="190500" marT="190500" marB="190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just">
                        <a:lnSpc>
                          <a:spcPts val="2239"/>
                        </a:lnSpc>
                        <a:defRPr/>
                      </a:pPr>
                      <a:r>
                        <a:rPr lang="en-US" sz="1599">
                          <a:solidFill>
                            <a:srgbClr val="000000"/>
                          </a:solidFill>
                          <a:latin typeface="Arimo"/>
                          <a:ea typeface="Arimo"/>
                          <a:cs typeface="Arimo"/>
                          <a:sym typeface="Arimo"/>
                        </a:rPr>
                        <a:t>Công khai danh sách giáo viên được phép dạy thêm trong nhà </a:t>
                      </a:r>
                      <a:r>
                        <a:rPr lang="en-US" sz="1599" smtClean="0">
                          <a:solidFill>
                            <a:srgbClr val="000000"/>
                          </a:solidFill>
                          <a:latin typeface="Arimo"/>
                          <a:ea typeface="Arimo"/>
                          <a:cs typeface="Arimo"/>
                          <a:sym typeface="Arimo"/>
                        </a:rPr>
                        <a:t>trường</a:t>
                      </a:r>
                    </a:p>
                    <a:p>
                      <a:pPr algn="just">
                        <a:lnSpc>
                          <a:spcPts val="2239"/>
                        </a:lnSpc>
                        <a:defRPr/>
                      </a:pPr>
                      <a:endParaRPr lang="en-US" sz="1100"/>
                    </a:p>
                  </a:txBody>
                  <a:tcPr marL="190500" marR="190500" marT="190500" marB="1905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just">
                        <a:lnSpc>
                          <a:spcPts val="2239"/>
                        </a:lnSpc>
                        <a:defRPr/>
                      </a:pPr>
                      <a:r>
                        <a:rPr lang="en-US" sz="1599">
                          <a:solidFill>
                            <a:srgbClr val="000000"/>
                          </a:solidFill>
                          <a:latin typeface="Arimo"/>
                          <a:ea typeface="Arimo"/>
                          <a:cs typeface="Arimo"/>
                          <a:sym typeface="Arimo"/>
                        </a:rPr>
                        <a:t>Không lợi dụng vị trí để ép học sinh học </a:t>
                      </a:r>
                      <a:r>
                        <a:rPr lang="en-US" sz="1599" smtClean="0">
                          <a:solidFill>
                            <a:srgbClr val="000000"/>
                          </a:solidFill>
                          <a:latin typeface="Arimo"/>
                          <a:ea typeface="Arimo"/>
                          <a:cs typeface="Arimo"/>
                          <a:sym typeface="Arimo"/>
                        </a:rPr>
                        <a:t>thêm.</a:t>
                      </a:r>
                    </a:p>
                    <a:p>
                      <a:pPr algn="just">
                        <a:lnSpc>
                          <a:spcPts val="2239"/>
                        </a:lnSpc>
                        <a:defRPr/>
                      </a:pPr>
                      <a:endParaRPr lang="en-US" sz="1599" smtClean="0">
                        <a:solidFill>
                          <a:srgbClr val="000000"/>
                        </a:solidFill>
                        <a:latin typeface="Arimo"/>
                        <a:ea typeface="Arimo"/>
                        <a:cs typeface="Arimo"/>
                        <a:sym typeface="Arimo"/>
                      </a:endParaRPr>
                    </a:p>
                    <a:p>
                      <a:pPr algn="just">
                        <a:lnSpc>
                          <a:spcPts val="2239"/>
                        </a:lnSpc>
                        <a:defRPr/>
                      </a:pPr>
                      <a:endParaRPr lang="en-US" sz="1599" smtClean="0">
                        <a:solidFill>
                          <a:srgbClr val="000000"/>
                        </a:solidFill>
                        <a:latin typeface="Arimo"/>
                        <a:ea typeface="Arimo"/>
                        <a:cs typeface="Arimo"/>
                        <a:sym typeface="Arimo"/>
                      </a:endParaRPr>
                    </a:p>
                    <a:p>
                      <a:pPr algn="just">
                        <a:lnSpc>
                          <a:spcPts val="2239"/>
                        </a:lnSpc>
                        <a:defRPr/>
                      </a:pPr>
                      <a:endParaRPr lang="en-US" sz="1100"/>
                    </a:p>
                  </a:txBody>
                  <a:tcPr marL="190500" marR="190500" marT="190500" marB="190500">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42098">
                <a:tc>
                  <a:txBody>
                    <a:bodyPr/>
                    <a:lstStyle/>
                    <a:p>
                      <a:pPr algn="just">
                        <a:lnSpc>
                          <a:spcPts val="2239"/>
                        </a:lnSpc>
                        <a:defRPr/>
                      </a:pPr>
                      <a:r>
                        <a:rPr lang="en-US" sz="1599">
                          <a:solidFill>
                            <a:srgbClr val="000000"/>
                          </a:solidFill>
                          <a:latin typeface="Public Sans"/>
                          <a:ea typeface="Public Sans"/>
                          <a:cs typeface="Public Sans"/>
                          <a:sym typeface="Public Sans"/>
                        </a:rPr>
                        <a:t>Chủ trì, phối hợp xây dựng, triển khai Hệ thống Quản lý dạy thêm, học thêm</a:t>
                      </a:r>
                      <a:endParaRPr lang="en-US" sz="1100"/>
                    </a:p>
                  </a:txBody>
                  <a:tcPr marL="190500" marR="190500" marT="190500" marB="190500">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2100"/>
                        </a:lnSpc>
                        <a:defRPr/>
                      </a:pP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2100"/>
                        </a:lnSpc>
                        <a:defRPr/>
                      </a:pPr>
                      <a:r>
                        <a:rPr lang="vi-VN" sz="1600" b="0" i="0" kern="1200" smtClean="0">
                          <a:solidFill>
                            <a:schemeClr val="tx1"/>
                          </a:solidFill>
                          <a:effectLst/>
                          <a:latin typeface="+mn-lt"/>
                          <a:ea typeface="+mn-ea"/>
                          <a:cs typeface="+mn-cs"/>
                        </a:rPr>
                        <a:t>Nhà trường tổ chức cho học sinh thuộc đối tượng quy định tại khoản 1 Điều này viết đơn đăng kí học thêm theo từng môn học ở từng khối lớp (theo </a:t>
                      </a:r>
                      <a:r>
                        <a:rPr lang="vi-VN" sz="1600" b="0" i="0" u="none" strike="noStrike" kern="1200" smtClean="0">
                          <a:solidFill>
                            <a:schemeClr val="tx1"/>
                          </a:solidFill>
                          <a:effectLst/>
                          <a:latin typeface="+mn-lt"/>
                          <a:ea typeface="+mn-ea"/>
                          <a:cs typeface="+mn-cs"/>
                        </a:rPr>
                        <a:t>Mẫu số 01</a:t>
                      </a:r>
                      <a:r>
                        <a:rPr lang="vi-VN" sz="1600" b="0" i="0" kern="1200" smtClean="0">
                          <a:solidFill>
                            <a:schemeClr val="tx1"/>
                          </a:solidFill>
                          <a:effectLst/>
                          <a:latin typeface="+mn-lt"/>
                          <a:ea typeface="+mn-ea"/>
                          <a:cs typeface="+mn-cs"/>
                        </a:rPr>
                        <a:t> )</a:t>
                      </a:r>
                      <a:endParaRPr lang="en-US" sz="16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2100"/>
                        </a:lnSpc>
                        <a:spcBef>
                          <a:spcPts val="0"/>
                        </a:spcBef>
                        <a:spcAft>
                          <a:spcPts val="0"/>
                        </a:spcAft>
                        <a:buClrTx/>
                        <a:buSzTx/>
                        <a:buFontTx/>
                        <a:buNone/>
                        <a:tabLst/>
                        <a:defRPr/>
                      </a:pPr>
                      <a:r>
                        <a:rPr lang="en-US" sz="1600" smtClean="0">
                          <a:solidFill>
                            <a:srgbClr val="000000"/>
                          </a:solidFill>
                          <a:latin typeface="Arimo"/>
                          <a:ea typeface="Arimo"/>
                          <a:cs typeface="Arimo"/>
                          <a:sym typeface="Arimo"/>
                        </a:rPr>
                        <a:t>B</a:t>
                      </a:r>
                      <a:r>
                        <a:rPr lang="vi-VN" sz="1600" smtClean="0">
                          <a:solidFill>
                            <a:srgbClr val="000000"/>
                          </a:solidFill>
                          <a:latin typeface="Arimo"/>
                          <a:ea typeface="Arimo"/>
                          <a:cs typeface="Arimo"/>
                          <a:sym typeface="Arimo"/>
                        </a:rPr>
                        <a:t>áo cáo với Hiệu trưởng hoặc Giám đốc hoặc người đứng đầu nhà trường (sau đây gọi chung là Hiệu trưởng) về môn học, địa điểm, hình thức, thời gian tham gia dạy thêm (theo Mẫu số 03)</a:t>
                      </a:r>
                      <a:endParaRPr lang="en-US" sz="1600" smtClean="0">
                        <a:solidFill>
                          <a:srgbClr val="000000"/>
                        </a:solidFill>
                        <a:latin typeface="Arimo"/>
                        <a:ea typeface="Arimo"/>
                        <a:cs typeface="Arimo"/>
                        <a:sym typeface="Arimo"/>
                      </a:endParaRPr>
                    </a:p>
                    <a:p>
                      <a:pPr algn="l">
                        <a:lnSpc>
                          <a:spcPts val="2100"/>
                        </a:lnSpc>
                        <a:defRPr/>
                      </a:pPr>
                      <a:endParaRPr lang="en-US" sz="1100"/>
                    </a:p>
                  </a:txBody>
                  <a:tcPr marL="190500" marR="190500" marT="190500" marB="190500" anchor="ctr">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79341">
                <a:tc>
                  <a:txBody>
                    <a:bodyPr/>
                    <a:lstStyle/>
                    <a:p>
                      <a:pPr algn="l">
                        <a:lnSpc>
                          <a:spcPts val="2100"/>
                        </a:lnSpc>
                        <a:defRPr/>
                      </a:pPr>
                      <a:endParaRPr lang="en-US" sz="1100"/>
                    </a:p>
                  </a:txBody>
                  <a:tcPr marL="190500" marR="190500" marT="190500" marB="190500" anchor="ctr">
                    <a:lnL w="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2100"/>
                        </a:lnSpc>
                        <a:defRPr/>
                      </a:pP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2100"/>
                        </a:lnSpc>
                        <a:defRPr/>
                      </a:pP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2100"/>
                        </a:lnSpc>
                        <a:defRPr/>
                      </a:pPr>
                      <a:endParaRPr lang="en-US" sz="1100"/>
                    </a:p>
                  </a:txBody>
                  <a:tcPr marL="190500" marR="190500" marT="190500" marB="190500" anchor="ctr">
                    <a:lnL w="9525"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0" name="Group 10"/>
          <p:cNvGrpSpPr/>
          <p:nvPr/>
        </p:nvGrpSpPr>
        <p:grpSpPr>
          <a:xfrm>
            <a:off x="-673113" y="9251081"/>
            <a:ext cx="8908358" cy="2446670"/>
            <a:chOff x="0" y="0"/>
            <a:chExt cx="2048768" cy="562692"/>
          </a:xfrm>
        </p:grpSpPr>
        <p:sp>
          <p:nvSpPr>
            <p:cNvPr id="11" name="Freeform 11"/>
            <p:cNvSpPr/>
            <p:nvPr/>
          </p:nvSpPr>
          <p:spPr>
            <a:xfrm>
              <a:off x="0" y="0"/>
              <a:ext cx="2048769" cy="562692"/>
            </a:xfrm>
            <a:custGeom>
              <a:avLst/>
              <a:gdLst/>
              <a:ahLst/>
              <a:cxnLst/>
              <a:rect l="l" t="t" r="r" b="b"/>
              <a:pathLst>
                <a:path w="2048769" h="562692">
                  <a:moveTo>
                    <a:pt x="2048769" y="281346"/>
                  </a:moveTo>
                  <a:lnTo>
                    <a:pt x="1845569" y="562692"/>
                  </a:lnTo>
                  <a:lnTo>
                    <a:pt x="203200" y="562692"/>
                  </a:lnTo>
                  <a:lnTo>
                    <a:pt x="0" y="281346"/>
                  </a:lnTo>
                  <a:lnTo>
                    <a:pt x="203200" y="0"/>
                  </a:lnTo>
                  <a:lnTo>
                    <a:pt x="1845569" y="0"/>
                  </a:lnTo>
                  <a:lnTo>
                    <a:pt x="2048769" y="281346"/>
                  </a:lnTo>
                  <a:close/>
                </a:path>
              </a:pathLst>
            </a:custGeom>
            <a:solidFill>
              <a:srgbClr val="B51F19"/>
            </a:solidFill>
          </p:spPr>
          <p:txBody>
            <a:bodyPr/>
            <a:lstStyle/>
            <a:p>
              <a:endParaRPr lang="en-US"/>
            </a:p>
          </p:txBody>
        </p:sp>
        <p:sp>
          <p:nvSpPr>
            <p:cNvPr id="12" name="TextBox 12"/>
            <p:cNvSpPr txBox="1"/>
            <p:nvPr/>
          </p:nvSpPr>
          <p:spPr>
            <a:xfrm>
              <a:off x="114300" y="-57150"/>
              <a:ext cx="1820168" cy="619842"/>
            </a:xfrm>
            <a:prstGeom prst="rect">
              <a:avLst/>
            </a:prstGeom>
          </p:spPr>
          <p:txBody>
            <a:bodyPr lIns="50800" tIns="50800" rIns="50800" bIns="50800" rtlCol="0" anchor="ctr"/>
            <a:lstStyle/>
            <a:p>
              <a:pPr algn="ctr">
                <a:lnSpc>
                  <a:spcPts val="3499"/>
                </a:lnSpc>
              </a:pPr>
              <a:endParaRPr/>
            </a:p>
          </p:txBody>
        </p:sp>
      </p:grpSp>
      <p:grpSp>
        <p:nvGrpSpPr>
          <p:cNvPr id="13" name="Group 13"/>
          <p:cNvGrpSpPr/>
          <p:nvPr/>
        </p:nvGrpSpPr>
        <p:grpSpPr>
          <a:xfrm>
            <a:off x="-673113" y="8675100"/>
            <a:ext cx="2673102" cy="1151961"/>
            <a:chOff x="0" y="0"/>
            <a:chExt cx="1482931" cy="639062"/>
          </a:xfrm>
        </p:grpSpPr>
        <p:sp>
          <p:nvSpPr>
            <p:cNvPr id="14" name="Freeform 14"/>
            <p:cNvSpPr/>
            <p:nvPr/>
          </p:nvSpPr>
          <p:spPr>
            <a:xfrm>
              <a:off x="0" y="0"/>
              <a:ext cx="1482931" cy="639062"/>
            </a:xfrm>
            <a:custGeom>
              <a:avLst/>
              <a:gdLst/>
              <a:ahLst/>
              <a:cxnLst/>
              <a:rect l="l" t="t" r="r" b="b"/>
              <a:pathLst>
                <a:path w="1482931" h="639062">
                  <a:moveTo>
                    <a:pt x="1482931" y="319531"/>
                  </a:moveTo>
                  <a:lnTo>
                    <a:pt x="1279731" y="639062"/>
                  </a:lnTo>
                  <a:lnTo>
                    <a:pt x="203200" y="639062"/>
                  </a:lnTo>
                  <a:lnTo>
                    <a:pt x="0" y="319531"/>
                  </a:lnTo>
                  <a:lnTo>
                    <a:pt x="203200" y="0"/>
                  </a:lnTo>
                  <a:lnTo>
                    <a:pt x="1279731" y="0"/>
                  </a:lnTo>
                  <a:lnTo>
                    <a:pt x="1482931" y="319531"/>
                  </a:lnTo>
                  <a:close/>
                </a:path>
              </a:pathLst>
            </a:custGeom>
            <a:solidFill>
              <a:srgbClr val="A10D00"/>
            </a:solidFill>
            <a:ln w="57150" cap="sq">
              <a:solidFill>
                <a:srgbClr val="FFFFFF"/>
              </a:solidFill>
              <a:prstDash val="solid"/>
              <a:miter/>
            </a:ln>
          </p:spPr>
          <p:txBody>
            <a:bodyPr/>
            <a:lstStyle/>
            <a:p>
              <a:endParaRPr lang="en-US"/>
            </a:p>
          </p:txBody>
        </p:sp>
        <p:sp>
          <p:nvSpPr>
            <p:cNvPr id="15" name="TextBox 15"/>
            <p:cNvSpPr txBox="1"/>
            <p:nvPr/>
          </p:nvSpPr>
          <p:spPr>
            <a:xfrm>
              <a:off x="114300" y="-57150"/>
              <a:ext cx="1254331" cy="696212"/>
            </a:xfrm>
            <a:prstGeom prst="rect">
              <a:avLst/>
            </a:prstGeom>
          </p:spPr>
          <p:txBody>
            <a:bodyPr lIns="50800" tIns="50800" rIns="50800" bIns="50800" rtlCol="0" anchor="ctr"/>
            <a:lstStyle/>
            <a:p>
              <a:pPr algn="ctr">
                <a:lnSpc>
                  <a:spcPts val="3499"/>
                </a:lnSpc>
              </a:pPr>
              <a:endParaRPr/>
            </a:p>
          </p:txBody>
        </p:sp>
      </p:grpSp>
      <p:sp>
        <p:nvSpPr>
          <p:cNvPr id="16" name="Freeform 16"/>
          <p:cNvSpPr/>
          <p:nvPr/>
        </p:nvSpPr>
        <p:spPr>
          <a:xfrm rot="5400000">
            <a:off x="17201961" y="7533472"/>
            <a:ext cx="2172079" cy="690405"/>
          </a:xfrm>
          <a:custGeom>
            <a:avLst/>
            <a:gdLst/>
            <a:ahLst/>
            <a:cxnLst/>
            <a:rect l="l" t="t" r="r" b="b"/>
            <a:pathLst>
              <a:path w="2172079" h="690405">
                <a:moveTo>
                  <a:pt x="0" y="0"/>
                </a:moveTo>
                <a:lnTo>
                  <a:pt x="2172078" y="0"/>
                </a:lnTo>
                <a:lnTo>
                  <a:pt x="2172078" y="690405"/>
                </a:lnTo>
                <a:lnTo>
                  <a:pt x="0" y="690405"/>
                </a:lnTo>
                <a:lnTo>
                  <a:pt x="0" y="0"/>
                </a:lnTo>
                <a:close/>
              </a:path>
            </a:pathLst>
          </a:custGeom>
          <a:blipFill>
            <a:blip r:embed="rId3">
              <a:extLst>
                <a:ext uri="{96DAC541-7B7A-43D3-8B79-37D633B846F1}">
                  <asvg:svgBlip xmlns="" xmlns:asvg="http://schemas.microsoft.com/office/drawing/2016/SVG/main" r:embed="rId4"/>
                </a:ext>
              </a:extLst>
            </a:blip>
            <a:stretch>
              <a:fillRect t="-23484"/>
            </a:stretch>
          </a:blipFill>
        </p:spPr>
        <p:txBody>
          <a:bodyPr/>
          <a:lstStyle/>
          <a:p>
            <a:endParaRPr lang="en-US"/>
          </a:p>
        </p:txBody>
      </p:sp>
      <p:sp>
        <p:nvSpPr>
          <p:cNvPr id="17" name="Freeform 17"/>
          <p:cNvSpPr/>
          <p:nvPr/>
        </p:nvSpPr>
        <p:spPr>
          <a:xfrm>
            <a:off x="-879351" y="178564"/>
            <a:ext cx="1336551" cy="905513"/>
          </a:xfrm>
          <a:custGeom>
            <a:avLst/>
            <a:gdLst/>
            <a:ahLst/>
            <a:cxnLst/>
            <a:rect l="l" t="t" r="r" b="b"/>
            <a:pathLst>
              <a:path w="1336551" h="905513">
                <a:moveTo>
                  <a:pt x="0" y="0"/>
                </a:moveTo>
                <a:lnTo>
                  <a:pt x="1336551" y="0"/>
                </a:lnTo>
                <a:lnTo>
                  <a:pt x="1336551" y="905514"/>
                </a:lnTo>
                <a:lnTo>
                  <a:pt x="0" y="90551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8" name="Freeform 18"/>
          <p:cNvSpPr/>
          <p:nvPr/>
        </p:nvSpPr>
        <p:spPr>
          <a:xfrm>
            <a:off x="17083802" y="-1709864"/>
            <a:ext cx="3098800" cy="2738564"/>
          </a:xfrm>
          <a:custGeom>
            <a:avLst/>
            <a:gdLst/>
            <a:ahLst/>
            <a:cxnLst/>
            <a:rect l="l" t="t" r="r" b="b"/>
            <a:pathLst>
              <a:path w="3098800" h="2738564">
                <a:moveTo>
                  <a:pt x="0" y="0"/>
                </a:moveTo>
                <a:lnTo>
                  <a:pt x="3098800" y="0"/>
                </a:lnTo>
                <a:lnTo>
                  <a:pt x="3098800" y="2738564"/>
                </a:lnTo>
                <a:lnTo>
                  <a:pt x="0" y="273856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9" name="Freeform 19"/>
          <p:cNvSpPr/>
          <p:nvPr/>
        </p:nvSpPr>
        <p:spPr>
          <a:xfrm>
            <a:off x="17942798" y="-3419992"/>
            <a:ext cx="1992249" cy="4114800"/>
          </a:xfrm>
          <a:custGeom>
            <a:avLst/>
            <a:gdLst/>
            <a:ahLst/>
            <a:cxnLst/>
            <a:rect l="l" t="t" r="r" b="b"/>
            <a:pathLst>
              <a:path w="1992249" h="4114800">
                <a:moveTo>
                  <a:pt x="0" y="0"/>
                </a:moveTo>
                <a:lnTo>
                  <a:pt x="1992249" y="0"/>
                </a:lnTo>
                <a:lnTo>
                  <a:pt x="1992249" y="4114800"/>
                </a:lnTo>
                <a:lnTo>
                  <a:pt x="0" y="411480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20" name="Freeform 20"/>
          <p:cNvSpPr/>
          <p:nvPr/>
        </p:nvSpPr>
        <p:spPr>
          <a:xfrm>
            <a:off x="10145339" y="10018463"/>
            <a:ext cx="10873692" cy="1293159"/>
          </a:xfrm>
          <a:custGeom>
            <a:avLst/>
            <a:gdLst/>
            <a:ahLst/>
            <a:cxnLst/>
            <a:rect l="l" t="t" r="r" b="b"/>
            <a:pathLst>
              <a:path w="10873692" h="1293159">
                <a:moveTo>
                  <a:pt x="0" y="0"/>
                </a:moveTo>
                <a:lnTo>
                  <a:pt x="10873692" y="0"/>
                </a:lnTo>
                <a:lnTo>
                  <a:pt x="10873692" y="1293159"/>
                </a:lnTo>
                <a:lnTo>
                  <a:pt x="0" y="1293159"/>
                </a:lnTo>
                <a:lnTo>
                  <a:pt x="0" y="0"/>
                </a:lnTo>
                <a:close/>
              </a:path>
            </a:pathLst>
          </a:custGeom>
          <a:blipFill>
            <a:blip r:embed="rId11">
              <a:extLst>
                <a:ext uri="{96DAC541-7B7A-43D3-8B79-37D633B846F1}">
                  <asvg:svgBlip xmlns="" xmlns:asvg="http://schemas.microsoft.com/office/drawing/2016/SVG/main" r:embed="rId12"/>
                </a:ext>
              </a:extLst>
            </a:blip>
            <a:stretch>
              <a:fillRect t="-561128"/>
            </a:stretch>
          </a:blipFill>
        </p:spPr>
        <p:txBody>
          <a:bodyPr/>
          <a:lstStyle/>
          <a:p>
            <a:endParaRPr lang="en-US"/>
          </a:p>
        </p:txBody>
      </p:sp>
      <p:sp>
        <p:nvSpPr>
          <p:cNvPr id="21" name="Freeform 21"/>
          <p:cNvSpPr/>
          <p:nvPr/>
        </p:nvSpPr>
        <p:spPr>
          <a:xfrm flipH="1">
            <a:off x="17043400" y="8777238"/>
            <a:ext cx="1752990" cy="1509762"/>
          </a:xfrm>
          <a:custGeom>
            <a:avLst/>
            <a:gdLst/>
            <a:ahLst/>
            <a:cxnLst/>
            <a:rect l="l" t="t" r="r" b="b"/>
            <a:pathLst>
              <a:path w="1752990" h="1509762">
                <a:moveTo>
                  <a:pt x="1752990" y="0"/>
                </a:moveTo>
                <a:lnTo>
                  <a:pt x="0" y="0"/>
                </a:lnTo>
                <a:lnTo>
                  <a:pt x="0" y="1509762"/>
                </a:lnTo>
                <a:lnTo>
                  <a:pt x="1752990" y="1509762"/>
                </a:lnTo>
                <a:lnTo>
                  <a:pt x="175299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22" name="TextBox 22"/>
          <p:cNvSpPr txBox="1"/>
          <p:nvPr/>
        </p:nvSpPr>
        <p:spPr>
          <a:xfrm>
            <a:off x="1408648" y="1587170"/>
            <a:ext cx="4046339" cy="431800"/>
          </a:xfrm>
          <a:prstGeom prst="rect">
            <a:avLst/>
          </a:prstGeom>
        </p:spPr>
        <p:txBody>
          <a:bodyPr lIns="0" tIns="0" rIns="0" bIns="0" rtlCol="0" anchor="t">
            <a:spAutoFit/>
          </a:bodyPr>
          <a:lstStyle/>
          <a:p>
            <a:pPr algn="ctr">
              <a:lnSpc>
                <a:spcPts val="3499"/>
              </a:lnSpc>
              <a:spcBef>
                <a:spcPct val="0"/>
              </a:spcBef>
            </a:pPr>
            <a:r>
              <a:rPr lang="en-US" sz="2499" b="1">
                <a:solidFill>
                  <a:srgbClr val="1D1A1B"/>
                </a:solidFill>
                <a:latin typeface="Public Sans Bold"/>
                <a:ea typeface="Public Sans Bold"/>
                <a:cs typeface="Public Sans Bold"/>
                <a:sym typeface="Public Sans Bold"/>
              </a:rPr>
              <a:t>Trách nhiệm của các đơn vị</a:t>
            </a:r>
          </a:p>
        </p:txBody>
      </p:sp>
      <p:sp>
        <p:nvSpPr>
          <p:cNvPr id="23" name="TextBox 23"/>
          <p:cNvSpPr txBox="1"/>
          <p:nvPr/>
        </p:nvSpPr>
        <p:spPr>
          <a:xfrm>
            <a:off x="4606232" y="579253"/>
            <a:ext cx="9075536" cy="962025"/>
          </a:xfrm>
          <a:prstGeom prst="rect">
            <a:avLst/>
          </a:prstGeom>
        </p:spPr>
        <p:txBody>
          <a:bodyPr lIns="0" tIns="0" rIns="0" bIns="0" rtlCol="0" anchor="t">
            <a:spAutoFit/>
          </a:bodyPr>
          <a:lstStyle/>
          <a:p>
            <a:pPr algn="l">
              <a:lnSpc>
                <a:spcPts val="7500"/>
              </a:lnSpc>
            </a:pPr>
            <a:r>
              <a:rPr lang="en-US" sz="6000" b="1">
                <a:solidFill>
                  <a:srgbClr val="1D1A1B"/>
                </a:solidFill>
                <a:latin typeface="Public Sans Bold"/>
                <a:ea typeface="Public Sans Bold"/>
                <a:cs typeface="Public Sans Bold"/>
                <a:sym typeface="Public Sans Bold"/>
              </a:rPr>
              <a:t>TRÁCH NHIỆM QUẢN LÝ</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2785432" y="9977430"/>
            <a:ext cx="11434272" cy="1293877"/>
          </a:xfrm>
          <a:custGeom>
            <a:avLst/>
            <a:gdLst/>
            <a:ahLst/>
            <a:cxnLst/>
            <a:rect l="l" t="t" r="r" b="b"/>
            <a:pathLst>
              <a:path w="11434272" h="1293877">
                <a:moveTo>
                  <a:pt x="0" y="0"/>
                </a:moveTo>
                <a:lnTo>
                  <a:pt x="11434272" y="0"/>
                </a:lnTo>
                <a:lnTo>
                  <a:pt x="11434272" y="1293877"/>
                </a:lnTo>
                <a:lnTo>
                  <a:pt x="0" y="1293877"/>
                </a:lnTo>
                <a:lnTo>
                  <a:pt x="0" y="0"/>
                </a:lnTo>
                <a:close/>
              </a:path>
            </a:pathLst>
          </a:custGeom>
          <a:blipFill>
            <a:blip r:embed="rId3">
              <a:extLst>
                <a:ext uri="{96DAC541-7B7A-43D3-8B79-37D633B846F1}">
                  <asvg:svgBlip xmlns="" xmlns:asvg="http://schemas.microsoft.com/office/drawing/2016/SVG/main" r:embed="rId4"/>
                </a:ext>
              </a:extLst>
            </a:blip>
            <a:stretch>
              <a:fillRect t="-483256"/>
            </a:stretch>
          </a:blipFill>
        </p:spPr>
        <p:txBody>
          <a:bodyPr/>
          <a:lstStyle/>
          <a:p>
            <a:endParaRPr lang="en-US"/>
          </a:p>
        </p:txBody>
      </p:sp>
      <p:sp>
        <p:nvSpPr>
          <p:cNvPr id="4" name="Freeform 4"/>
          <p:cNvSpPr/>
          <p:nvPr/>
        </p:nvSpPr>
        <p:spPr>
          <a:xfrm>
            <a:off x="-508390" y="8777238"/>
            <a:ext cx="1752990" cy="1509762"/>
          </a:xfrm>
          <a:custGeom>
            <a:avLst/>
            <a:gdLst/>
            <a:ahLst/>
            <a:cxnLst/>
            <a:rect l="l" t="t" r="r" b="b"/>
            <a:pathLst>
              <a:path w="1752990" h="1509762">
                <a:moveTo>
                  <a:pt x="0" y="0"/>
                </a:moveTo>
                <a:lnTo>
                  <a:pt x="1752990" y="0"/>
                </a:lnTo>
                <a:lnTo>
                  <a:pt x="1752990" y="1509762"/>
                </a:lnTo>
                <a:lnTo>
                  <a:pt x="0" y="150976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5400000">
            <a:off x="17071560" y="10170587"/>
            <a:ext cx="2172079" cy="690405"/>
          </a:xfrm>
          <a:custGeom>
            <a:avLst/>
            <a:gdLst/>
            <a:ahLst/>
            <a:cxnLst/>
            <a:rect l="l" t="t" r="r" b="b"/>
            <a:pathLst>
              <a:path w="2172079" h="690405">
                <a:moveTo>
                  <a:pt x="0" y="0"/>
                </a:moveTo>
                <a:lnTo>
                  <a:pt x="2172079" y="0"/>
                </a:lnTo>
                <a:lnTo>
                  <a:pt x="2172079" y="690405"/>
                </a:lnTo>
                <a:lnTo>
                  <a:pt x="0" y="690405"/>
                </a:lnTo>
                <a:lnTo>
                  <a:pt x="0" y="0"/>
                </a:lnTo>
                <a:close/>
              </a:path>
            </a:pathLst>
          </a:custGeom>
          <a:blipFill>
            <a:blip r:embed="rId7">
              <a:extLst>
                <a:ext uri="{96DAC541-7B7A-43D3-8B79-37D633B846F1}">
                  <asvg:svgBlip xmlns="" xmlns:asvg="http://schemas.microsoft.com/office/drawing/2016/SVG/main" r:embed="rId8"/>
                </a:ext>
              </a:extLst>
            </a:blip>
            <a:stretch>
              <a:fillRect t="-23484"/>
            </a:stretch>
          </a:blipFill>
        </p:spPr>
        <p:txBody>
          <a:bodyPr/>
          <a:lstStyle/>
          <a:p>
            <a:endParaRPr lang="en-US"/>
          </a:p>
        </p:txBody>
      </p:sp>
      <p:grpSp>
        <p:nvGrpSpPr>
          <p:cNvPr id="6" name="Group 6"/>
          <p:cNvGrpSpPr/>
          <p:nvPr/>
        </p:nvGrpSpPr>
        <p:grpSpPr>
          <a:xfrm rot="-10800000">
            <a:off x="13962050" y="-1511325"/>
            <a:ext cx="5151463" cy="2368575"/>
            <a:chOff x="0" y="0"/>
            <a:chExt cx="1223810" cy="562692"/>
          </a:xfrm>
        </p:grpSpPr>
        <p:sp>
          <p:nvSpPr>
            <p:cNvPr id="7" name="Freeform 7"/>
            <p:cNvSpPr/>
            <p:nvPr/>
          </p:nvSpPr>
          <p:spPr>
            <a:xfrm>
              <a:off x="0" y="0"/>
              <a:ext cx="1223810" cy="562692"/>
            </a:xfrm>
            <a:custGeom>
              <a:avLst/>
              <a:gdLst/>
              <a:ahLst/>
              <a:cxnLst/>
              <a:rect l="l" t="t" r="r" b="b"/>
              <a:pathLst>
                <a:path w="1223810" h="562692">
                  <a:moveTo>
                    <a:pt x="1223810" y="281346"/>
                  </a:moveTo>
                  <a:lnTo>
                    <a:pt x="1020610" y="562692"/>
                  </a:lnTo>
                  <a:lnTo>
                    <a:pt x="203200" y="562692"/>
                  </a:lnTo>
                  <a:lnTo>
                    <a:pt x="0" y="281346"/>
                  </a:lnTo>
                  <a:lnTo>
                    <a:pt x="203200" y="0"/>
                  </a:lnTo>
                  <a:lnTo>
                    <a:pt x="1020610" y="0"/>
                  </a:lnTo>
                  <a:lnTo>
                    <a:pt x="1223810" y="281346"/>
                  </a:lnTo>
                  <a:close/>
                </a:path>
              </a:pathLst>
            </a:custGeom>
            <a:solidFill>
              <a:srgbClr val="A10D00"/>
            </a:solidFill>
          </p:spPr>
          <p:txBody>
            <a:bodyPr/>
            <a:lstStyle/>
            <a:p>
              <a:endParaRPr lang="en-US"/>
            </a:p>
          </p:txBody>
        </p:sp>
        <p:sp>
          <p:nvSpPr>
            <p:cNvPr id="8" name="TextBox 8"/>
            <p:cNvSpPr txBox="1"/>
            <p:nvPr/>
          </p:nvSpPr>
          <p:spPr>
            <a:xfrm>
              <a:off x="114300" y="-57150"/>
              <a:ext cx="995210" cy="619842"/>
            </a:xfrm>
            <a:prstGeom prst="rect">
              <a:avLst/>
            </a:prstGeom>
          </p:spPr>
          <p:txBody>
            <a:bodyPr lIns="50800" tIns="50800" rIns="50800" bIns="50800" rtlCol="0" anchor="ctr"/>
            <a:lstStyle/>
            <a:p>
              <a:pPr algn="ctr">
                <a:lnSpc>
                  <a:spcPts val="3499"/>
                </a:lnSpc>
              </a:pPr>
              <a:endParaRPr/>
            </a:p>
          </p:txBody>
        </p:sp>
      </p:grpSp>
      <p:grpSp>
        <p:nvGrpSpPr>
          <p:cNvPr id="9" name="Group 9"/>
          <p:cNvGrpSpPr/>
          <p:nvPr/>
        </p:nvGrpSpPr>
        <p:grpSpPr>
          <a:xfrm rot="-10800000">
            <a:off x="1028700" y="-773671"/>
            <a:ext cx="16014700" cy="1198000"/>
            <a:chOff x="0" y="0"/>
            <a:chExt cx="8542899" cy="639062"/>
          </a:xfrm>
        </p:grpSpPr>
        <p:sp>
          <p:nvSpPr>
            <p:cNvPr id="10" name="Freeform 10"/>
            <p:cNvSpPr/>
            <p:nvPr/>
          </p:nvSpPr>
          <p:spPr>
            <a:xfrm>
              <a:off x="0" y="0"/>
              <a:ext cx="8542899" cy="639062"/>
            </a:xfrm>
            <a:custGeom>
              <a:avLst/>
              <a:gdLst/>
              <a:ahLst/>
              <a:cxnLst/>
              <a:rect l="l" t="t" r="r" b="b"/>
              <a:pathLst>
                <a:path w="8542899" h="639062">
                  <a:moveTo>
                    <a:pt x="8542899" y="319531"/>
                  </a:moveTo>
                  <a:lnTo>
                    <a:pt x="8339699" y="639062"/>
                  </a:lnTo>
                  <a:lnTo>
                    <a:pt x="203200" y="639062"/>
                  </a:lnTo>
                  <a:lnTo>
                    <a:pt x="0" y="319531"/>
                  </a:lnTo>
                  <a:lnTo>
                    <a:pt x="203200" y="0"/>
                  </a:lnTo>
                  <a:lnTo>
                    <a:pt x="8339699" y="0"/>
                  </a:lnTo>
                  <a:lnTo>
                    <a:pt x="8542899" y="319531"/>
                  </a:lnTo>
                  <a:close/>
                </a:path>
              </a:pathLst>
            </a:custGeom>
            <a:solidFill>
              <a:srgbClr val="B51F19"/>
            </a:solidFill>
            <a:ln w="57150" cap="sq">
              <a:solidFill>
                <a:srgbClr val="FFFFFF"/>
              </a:solidFill>
              <a:prstDash val="solid"/>
              <a:miter/>
            </a:ln>
          </p:spPr>
          <p:txBody>
            <a:bodyPr/>
            <a:lstStyle/>
            <a:p>
              <a:endParaRPr lang="en-US"/>
            </a:p>
          </p:txBody>
        </p:sp>
        <p:sp>
          <p:nvSpPr>
            <p:cNvPr id="11" name="TextBox 11"/>
            <p:cNvSpPr txBox="1"/>
            <p:nvPr/>
          </p:nvSpPr>
          <p:spPr>
            <a:xfrm>
              <a:off x="114300" y="-57150"/>
              <a:ext cx="8314299" cy="696212"/>
            </a:xfrm>
            <a:prstGeom prst="rect">
              <a:avLst/>
            </a:prstGeom>
          </p:spPr>
          <p:txBody>
            <a:bodyPr lIns="50800" tIns="50800" rIns="50800" bIns="50800" rtlCol="0" anchor="ctr"/>
            <a:lstStyle/>
            <a:p>
              <a:pPr algn="ctr">
                <a:lnSpc>
                  <a:spcPts val="3499"/>
                </a:lnSpc>
              </a:pPr>
              <a:endParaRPr/>
            </a:p>
          </p:txBody>
        </p:sp>
      </p:grpSp>
      <p:sp>
        <p:nvSpPr>
          <p:cNvPr id="12" name="Freeform 12"/>
          <p:cNvSpPr/>
          <p:nvPr/>
        </p:nvSpPr>
        <p:spPr>
          <a:xfrm>
            <a:off x="16537781" y="-2032197"/>
            <a:ext cx="3098800" cy="2738564"/>
          </a:xfrm>
          <a:custGeom>
            <a:avLst/>
            <a:gdLst/>
            <a:ahLst/>
            <a:cxnLst/>
            <a:rect l="l" t="t" r="r" b="b"/>
            <a:pathLst>
              <a:path w="3098800" h="2738564">
                <a:moveTo>
                  <a:pt x="0" y="0"/>
                </a:moveTo>
                <a:lnTo>
                  <a:pt x="3098800" y="0"/>
                </a:lnTo>
                <a:lnTo>
                  <a:pt x="3098800" y="2738564"/>
                </a:lnTo>
                <a:lnTo>
                  <a:pt x="0" y="273856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3" name="Freeform 13"/>
          <p:cNvSpPr/>
          <p:nvPr/>
        </p:nvSpPr>
        <p:spPr>
          <a:xfrm>
            <a:off x="17259300" y="-477220"/>
            <a:ext cx="1106195" cy="901549"/>
          </a:xfrm>
          <a:custGeom>
            <a:avLst/>
            <a:gdLst/>
            <a:ahLst/>
            <a:cxnLst/>
            <a:rect l="l" t="t" r="r" b="b"/>
            <a:pathLst>
              <a:path w="1106195" h="901549">
                <a:moveTo>
                  <a:pt x="0" y="0"/>
                </a:moveTo>
                <a:lnTo>
                  <a:pt x="1106195" y="0"/>
                </a:lnTo>
                <a:lnTo>
                  <a:pt x="1106195" y="901549"/>
                </a:lnTo>
                <a:lnTo>
                  <a:pt x="0" y="90154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4" name="Freeform 14"/>
          <p:cNvSpPr/>
          <p:nvPr/>
        </p:nvSpPr>
        <p:spPr>
          <a:xfrm>
            <a:off x="304799" y="2066924"/>
            <a:ext cx="10070775" cy="6595677"/>
          </a:xfrm>
          <a:custGeom>
            <a:avLst/>
            <a:gdLst/>
            <a:ahLst/>
            <a:cxnLst/>
            <a:rect l="l" t="t" r="r" b="b"/>
            <a:pathLst>
              <a:path w="8820700" h="4984290">
                <a:moveTo>
                  <a:pt x="0" y="0"/>
                </a:moveTo>
                <a:lnTo>
                  <a:pt x="8820700" y="0"/>
                </a:lnTo>
                <a:lnTo>
                  <a:pt x="8820700" y="4984290"/>
                </a:lnTo>
                <a:lnTo>
                  <a:pt x="0" y="4984290"/>
                </a:lnTo>
                <a:lnTo>
                  <a:pt x="0" y="0"/>
                </a:lnTo>
                <a:close/>
              </a:path>
            </a:pathLst>
          </a:custGeom>
          <a:blipFill>
            <a:blip r:embed="rId13"/>
            <a:stretch>
              <a:fillRect t="-61" r="-11962"/>
            </a:stretch>
          </a:blipFill>
        </p:spPr>
        <p:txBody>
          <a:bodyPr/>
          <a:lstStyle/>
          <a:p>
            <a:endParaRPr lang="en-US"/>
          </a:p>
        </p:txBody>
      </p:sp>
      <p:sp>
        <p:nvSpPr>
          <p:cNvPr id="15" name="TextBox 15"/>
          <p:cNvSpPr txBox="1"/>
          <p:nvPr/>
        </p:nvSpPr>
        <p:spPr>
          <a:xfrm>
            <a:off x="1085513" y="981075"/>
            <a:ext cx="16116975" cy="962025"/>
          </a:xfrm>
          <a:prstGeom prst="rect">
            <a:avLst/>
          </a:prstGeom>
        </p:spPr>
        <p:txBody>
          <a:bodyPr lIns="0" tIns="0" rIns="0" bIns="0" rtlCol="0" anchor="t">
            <a:spAutoFit/>
          </a:bodyPr>
          <a:lstStyle/>
          <a:p>
            <a:pPr algn="l">
              <a:lnSpc>
                <a:spcPts val="7500"/>
              </a:lnSpc>
            </a:pPr>
            <a:r>
              <a:rPr lang="en-US" sz="6000" b="1">
                <a:solidFill>
                  <a:srgbClr val="1D1A1B"/>
                </a:solidFill>
                <a:latin typeface="Public Sans Bold"/>
                <a:ea typeface="Public Sans Bold"/>
                <a:cs typeface="Public Sans Bold"/>
                <a:sym typeface="Public Sans Bold"/>
              </a:rPr>
              <a:t>HỆ THỐNG QUẢN LÝ DẠY THÊM HỌC THÊM</a:t>
            </a:r>
          </a:p>
        </p:txBody>
      </p:sp>
      <p:sp>
        <p:nvSpPr>
          <p:cNvPr id="16" name="TextBox 16"/>
          <p:cNvSpPr txBox="1"/>
          <p:nvPr/>
        </p:nvSpPr>
        <p:spPr>
          <a:xfrm>
            <a:off x="10590377" y="3354723"/>
            <a:ext cx="6148223" cy="711200"/>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Theo dõi và quản lý các hoạt động dạy - học thêm theo quy định.</a:t>
            </a:r>
          </a:p>
        </p:txBody>
      </p:sp>
      <p:sp>
        <p:nvSpPr>
          <p:cNvPr id="17" name="TextBox 17"/>
          <p:cNvSpPr txBox="1"/>
          <p:nvPr/>
        </p:nvSpPr>
        <p:spPr>
          <a:xfrm>
            <a:off x="10590377" y="4699370"/>
            <a:ext cx="6148223" cy="1063625"/>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Quản lý thông tin chi tiết của các trung tâm dạy thêm trên địa bàn và giám sát hoạt động của các trung tâm, đảm bảo tuân thủ các quy định.</a:t>
            </a:r>
          </a:p>
        </p:txBody>
      </p:sp>
      <p:sp>
        <p:nvSpPr>
          <p:cNvPr id="18" name="TextBox 18"/>
          <p:cNvSpPr txBox="1"/>
          <p:nvPr/>
        </p:nvSpPr>
        <p:spPr>
          <a:xfrm>
            <a:off x="10590377" y="2835575"/>
            <a:ext cx="4583488"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SỞ GD&amp;ĐT</a:t>
            </a:r>
          </a:p>
        </p:txBody>
      </p:sp>
      <p:sp>
        <p:nvSpPr>
          <p:cNvPr id="19" name="TextBox 19"/>
          <p:cNvSpPr txBox="1"/>
          <p:nvPr/>
        </p:nvSpPr>
        <p:spPr>
          <a:xfrm>
            <a:off x="10590377" y="4180222"/>
            <a:ext cx="4583488"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UBND địa phương</a:t>
            </a:r>
          </a:p>
        </p:txBody>
      </p:sp>
      <p:sp>
        <p:nvSpPr>
          <p:cNvPr id="20" name="TextBox 20"/>
          <p:cNvSpPr txBox="1"/>
          <p:nvPr/>
        </p:nvSpPr>
        <p:spPr>
          <a:xfrm>
            <a:off x="10590377" y="6396443"/>
            <a:ext cx="6148223" cy="711200"/>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Tổ chức, đăng ký, theo dõi và quản lý các hoạt động dạy - học thêm theo quy định. </a:t>
            </a:r>
          </a:p>
        </p:txBody>
      </p:sp>
      <p:sp>
        <p:nvSpPr>
          <p:cNvPr id="21" name="TextBox 21"/>
          <p:cNvSpPr txBox="1"/>
          <p:nvPr/>
        </p:nvSpPr>
        <p:spPr>
          <a:xfrm>
            <a:off x="10590377" y="5877295"/>
            <a:ext cx="4583488"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Trung tâm dạy thêm</a:t>
            </a:r>
          </a:p>
        </p:txBody>
      </p:sp>
      <p:sp>
        <p:nvSpPr>
          <p:cNvPr id="22" name="TextBox 22"/>
          <p:cNvSpPr txBox="1"/>
          <p:nvPr/>
        </p:nvSpPr>
        <p:spPr>
          <a:xfrm>
            <a:off x="10590377" y="7710893"/>
            <a:ext cx="6148223" cy="711200"/>
          </a:xfrm>
          <a:prstGeom prst="rect">
            <a:avLst/>
          </a:prstGeom>
        </p:spPr>
        <p:txBody>
          <a:bodyPr lIns="0" tIns="0" rIns="0" bIns="0" rtlCol="0" anchor="t">
            <a:spAutoFit/>
          </a:bodyPr>
          <a:lstStyle/>
          <a:p>
            <a:pPr algn="l">
              <a:lnSpc>
                <a:spcPts val="2800"/>
              </a:lnSpc>
            </a:pPr>
            <a:r>
              <a:rPr lang="en-US" sz="2000">
                <a:solidFill>
                  <a:srgbClr val="1D1A1B"/>
                </a:solidFill>
                <a:latin typeface="Public Sans"/>
                <a:ea typeface="Public Sans"/>
                <a:cs typeface="Public Sans"/>
                <a:sym typeface="Public Sans"/>
              </a:rPr>
              <a:t>Theo dõi, quản lý thông tin giáo viên - học sinh đăng ký dạy thêm trong trường.</a:t>
            </a:r>
          </a:p>
        </p:txBody>
      </p:sp>
      <p:sp>
        <p:nvSpPr>
          <p:cNvPr id="23" name="TextBox 23"/>
          <p:cNvSpPr txBox="1"/>
          <p:nvPr/>
        </p:nvSpPr>
        <p:spPr>
          <a:xfrm>
            <a:off x="10590377" y="7193368"/>
            <a:ext cx="4250845"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Trường học</a:t>
            </a:r>
          </a:p>
        </p:txBody>
      </p:sp>
      <p:sp>
        <p:nvSpPr>
          <p:cNvPr id="24" name="TextBox 24"/>
          <p:cNvSpPr txBox="1"/>
          <p:nvPr/>
        </p:nvSpPr>
        <p:spPr>
          <a:xfrm>
            <a:off x="2133600" y="8862992"/>
            <a:ext cx="6766103" cy="358775"/>
          </a:xfrm>
          <a:prstGeom prst="rect">
            <a:avLst/>
          </a:prstGeom>
        </p:spPr>
        <p:txBody>
          <a:bodyPr lIns="0" tIns="0" rIns="0" bIns="0" rtlCol="0" anchor="t">
            <a:spAutoFit/>
          </a:bodyPr>
          <a:lstStyle/>
          <a:p>
            <a:pPr algn="l">
              <a:lnSpc>
                <a:spcPts val="2800"/>
              </a:lnSpc>
            </a:pPr>
            <a:r>
              <a:rPr lang="en-US" sz="2000" i="1">
                <a:solidFill>
                  <a:srgbClr val="1D1A1B"/>
                </a:solidFill>
                <a:latin typeface="Public Sans Italics"/>
                <a:ea typeface="Public Sans Italics"/>
                <a:cs typeface="Public Sans Italics"/>
                <a:sym typeface="Public Sans Italics"/>
              </a:rPr>
              <a:t>Giao diện đăng nhập hệ thống quản lý dạy thêm học thêm</a:t>
            </a:r>
          </a:p>
        </p:txBody>
      </p:sp>
      <p:sp>
        <p:nvSpPr>
          <p:cNvPr id="25" name="TextBox 25"/>
          <p:cNvSpPr txBox="1"/>
          <p:nvPr/>
        </p:nvSpPr>
        <p:spPr>
          <a:xfrm>
            <a:off x="10590377" y="2260089"/>
            <a:ext cx="3502198"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ĐỐI TƯỢNG SỬ DỤNG</a:t>
            </a:r>
          </a:p>
        </p:txBody>
      </p:sp>
      <p:sp>
        <p:nvSpPr>
          <p:cNvPr id="26" name="TextBox 26"/>
          <p:cNvSpPr txBox="1"/>
          <p:nvPr/>
        </p:nvSpPr>
        <p:spPr>
          <a:xfrm>
            <a:off x="10590377" y="9053917"/>
            <a:ext cx="6148223" cy="358775"/>
          </a:xfrm>
          <a:prstGeom prst="rect">
            <a:avLst/>
          </a:prstGeom>
        </p:spPr>
        <p:txBody>
          <a:bodyPr lIns="0" tIns="0" rIns="0" bIns="0" rtlCol="0" anchor="t">
            <a:spAutoFit/>
          </a:bodyPr>
          <a:lstStyle/>
          <a:p>
            <a:pPr algn="l">
              <a:lnSpc>
                <a:spcPts val="2800"/>
              </a:lnSpc>
            </a:pPr>
            <a:r>
              <a:rPr lang="en-US" sz="2000">
                <a:solidFill>
                  <a:srgbClr val="1D1A1B"/>
                </a:solidFill>
                <a:latin typeface="Public Sans"/>
                <a:ea typeface="Public Sans"/>
                <a:cs typeface="Public Sans"/>
                <a:sym typeface="Public Sans"/>
              </a:rPr>
              <a:t>Theo dõi thông tin, đăng ký học thêm trực tuyến</a:t>
            </a:r>
          </a:p>
        </p:txBody>
      </p:sp>
      <p:sp>
        <p:nvSpPr>
          <p:cNvPr id="27" name="TextBox 27"/>
          <p:cNvSpPr txBox="1"/>
          <p:nvPr/>
        </p:nvSpPr>
        <p:spPr>
          <a:xfrm>
            <a:off x="10590377" y="8536392"/>
            <a:ext cx="4250845"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Phụ huynh học sinh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2785432" y="9977430"/>
            <a:ext cx="11434272" cy="1293877"/>
          </a:xfrm>
          <a:custGeom>
            <a:avLst/>
            <a:gdLst/>
            <a:ahLst/>
            <a:cxnLst/>
            <a:rect l="l" t="t" r="r" b="b"/>
            <a:pathLst>
              <a:path w="11434272" h="1293877">
                <a:moveTo>
                  <a:pt x="0" y="0"/>
                </a:moveTo>
                <a:lnTo>
                  <a:pt x="11434272" y="0"/>
                </a:lnTo>
                <a:lnTo>
                  <a:pt x="11434272" y="1293877"/>
                </a:lnTo>
                <a:lnTo>
                  <a:pt x="0" y="1293877"/>
                </a:lnTo>
                <a:lnTo>
                  <a:pt x="0" y="0"/>
                </a:lnTo>
                <a:close/>
              </a:path>
            </a:pathLst>
          </a:custGeom>
          <a:blipFill>
            <a:blip r:embed="rId3">
              <a:extLst>
                <a:ext uri="{96DAC541-7B7A-43D3-8B79-37D633B846F1}">
                  <asvg:svgBlip xmlns="" xmlns:asvg="http://schemas.microsoft.com/office/drawing/2016/SVG/main" r:embed="rId4"/>
                </a:ext>
              </a:extLst>
            </a:blip>
            <a:stretch>
              <a:fillRect t="-483256"/>
            </a:stretch>
          </a:blipFill>
        </p:spPr>
        <p:txBody>
          <a:bodyPr/>
          <a:lstStyle/>
          <a:p>
            <a:endParaRPr lang="en-US"/>
          </a:p>
        </p:txBody>
      </p:sp>
      <p:sp>
        <p:nvSpPr>
          <p:cNvPr id="4" name="Freeform 4"/>
          <p:cNvSpPr/>
          <p:nvPr/>
        </p:nvSpPr>
        <p:spPr>
          <a:xfrm>
            <a:off x="-508390" y="8777238"/>
            <a:ext cx="1752990" cy="1509762"/>
          </a:xfrm>
          <a:custGeom>
            <a:avLst/>
            <a:gdLst/>
            <a:ahLst/>
            <a:cxnLst/>
            <a:rect l="l" t="t" r="r" b="b"/>
            <a:pathLst>
              <a:path w="1752990" h="1509762">
                <a:moveTo>
                  <a:pt x="0" y="0"/>
                </a:moveTo>
                <a:lnTo>
                  <a:pt x="1752990" y="0"/>
                </a:lnTo>
                <a:lnTo>
                  <a:pt x="1752990" y="1509762"/>
                </a:lnTo>
                <a:lnTo>
                  <a:pt x="0" y="150976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5400000">
            <a:off x="17071560" y="10170587"/>
            <a:ext cx="2172079" cy="690405"/>
          </a:xfrm>
          <a:custGeom>
            <a:avLst/>
            <a:gdLst/>
            <a:ahLst/>
            <a:cxnLst/>
            <a:rect l="l" t="t" r="r" b="b"/>
            <a:pathLst>
              <a:path w="2172079" h="690405">
                <a:moveTo>
                  <a:pt x="0" y="0"/>
                </a:moveTo>
                <a:lnTo>
                  <a:pt x="2172079" y="0"/>
                </a:lnTo>
                <a:lnTo>
                  <a:pt x="2172079" y="690405"/>
                </a:lnTo>
                <a:lnTo>
                  <a:pt x="0" y="690405"/>
                </a:lnTo>
                <a:lnTo>
                  <a:pt x="0" y="0"/>
                </a:lnTo>
                <a:close/>
              </a:path>
            </a:pathLst>
          </a:custGeom>
          <a:blipFill>
            <a:blip r:embed="rId7">
              <a:extLst>
                <a:ext uri="{96DAC541-7B7A-43D3-8B79-37D633B846F1}">
                  <asvg:svgBlip xmlns="" xmlns:asvg="http://schemas.microsoft.com/office/drawing/2016/SVG/main" r:embed="rId8"/>
                </a:ext>
              </a:extLst>
            </a:blip>
            <a:stretch>
              <a:fillRect t="-23484"/>
            </a:stretch>
          </a:blipFill>
        </p:spPr>
        <p:txBody>
          <a:bodyPr/>
          <a:lstStyle/>
          <a:p>
            <a:endParaRPr lang="en-US"/>
          </a:p>
        </p:txBody>
      </p:sp>
      <p:grpSp>
        <p:nvGrpSpPr>
          <p:cNvPr id="6" name="Group 6"/>
          <p:cNvGrpSpPr/>
          <p:nvPr/>
        </p:nvGrpSpPr>
        <p:grpSpPr>
          <a:xfrm rot="-10800000">
            <a:off x="13962050" y="-1511325"/>
            <a:ext cx="5151463" cy="2368575"/>
            <a:chOff x="0" y="0"/>
            <a:chExt cx="1223810" cy="562692"/>
          </a:xfrm>
        </p:grpSpPr>
        <p:sp>
          <p:nvSpPr>
            <p:cNvPr id="7" name="Freeform 7"/>
            <p:cNvSpPr/>
            <p:nvPr/>
          </p:nvSpPr>
          <p:spPr>
            <a:xfrm>
              <a:off x="0" y="0"/>
              <a:ext cx="1223810" cy="562692"/>
            </a:xfrm>
            <a:custGeom>
              <a:avLst/>
              <a:gdLst/>
              <a:ahLst/>
              <a:cxnLst/>
              <a:rect l="l" t="t" r="r" b="b"/>
              <a:pathLst>
                <a:path w="1223810" h="562692">
                  <a:moveTo>
                    <a:pt x="1223810" y="281346"/>
                  </a:moveTo>
                  <a:lnTo>
                    <a:pt x="1020610" y="562692"/>
                  </a:lnTo>
                  <a:lnTo>
                    <a:pt x="203200" y="562692"/>
                  </a:lnTo>
                  <a:lnTo>
                    <a:pt x="0" y="281346"/>
                  </a:lnTo>
                  <a:lnTo>
                    <a:pt x="203200" y="0"/>
                  </a:lnTo>
                  <a:lnTo>
                    <a:pt x="1020610" y="0"/>
                  </a:lnTo>
                  <a:lnTo>
                    <a:pt x="1223810" y="281346"/>
                  </a:lnTo>
                  <a:close/>
                </a:path>
              </a:pathLst>
            </a:custGeom>
            <a:solidFill>
              <a:srgbClr val="A10D00"/>
            </a:solidFill>
          </p:spPr>
          <p:txBody>
            <a:bodyPr/>
            <a:lstStyle/>
            <a:p>
              <a:endParaRPr lang="en-US"/>
            </a:p>
          </p:txBody>
        </p:sp>
        <p:sp>
          <p:nvSpPr>
            <p:cNvPr id="8" name="TextBox 8"/>
            <p:cNvSpPr txBox="1"/>
            <p:nvPr/>
          </p:nvSpPr>
          <p:spPr>
            <a:xfrm>
              <a:off x="114300" y="-57150"/>
              <a:ext cx="995210" cy="619842"/>
            </a:xfrm>
            <a:prstGeom prst="rect">
              <a:avLst/>
            </a:prstGeom>
          </p:spPr>
          <p:txBody>
            <a:bodyPr lIns="50800" tIns="50800" rIns="50800" bIns="50800" rtlCol="0" anchor="ctr"/>
            <a:lstStyle/>
            <a:p>
              <a:pPr algn="ctr">
                <a:lnSpc>
                  <a:spcPts val="3499"/>
                </a:lnSpc>
              </a:pPr>
              <a:endParaRPr/>
            </a:p>
          </p:txBody>
        </p:sp>
      </p:grpSp>
      <p:grpSp>
        <p:nvGrpSpPr>
          <p:cNvPr id="9" name="Group 9"/>
          <p:cNvGrpSpPr/>
          <p:nvPr/>
        </p:nvGrpSpPr>
        <p:grpSpPr>
          <a:xfrm rot="-10800000">
            <a:off x="1028700" y="-773671"/>
            <a:ext cx="16014700" cy="1198000"/>
            <a:chOff x="0" y="0"/>
            <a:chExt cx="8542899" cy="639062"/>
          </a:xfrm>
        </p:grpSpPr>
        <p:sp>
          <p:nvSpPr>
            <p:cNvPr id="10" name="Freeform 10"/>
            <p:cNvSpPr/>
            <p:nvPr/>
          </p:nvSpPr>
          <p:spPr>
            <a:xfrm>
              <a:off x="0" y="0"/>
              <a:ext cx="8542899" cy="639062"/>
            </a:xfrm>
            <a:custGeom>
              <a:avLst/>
              <a:gdLst/>
              <a:ahLst/>
              <a:cxnLst/>
              <a:rect l="l" t="t" r="r" b="b"/>
              <a:pathLst>
                <a:path w="8542899" h="639062">
                  <a:moveTo>
                    <a:pt x="8542899" y="319531"/>
                  </a:moveTo>
                  <a:lnTo>
                    <a:pt x="8339699" y="639062"/>
                  </a:lnTo>
                  <a:lnTo>
                    <a:pt x="203200" y="639062"/>
                  </a:lnTo>
                  <a:lnTo>
                    <a:pt x="0" y="319531"/>
                  </a:lnTo>
                  <a:lnTo>
                    <a:pt x="203200" y="0"/>
                  </a:lnTo>
                  <a:lnTo>
                    <a:pt x="8339699" y="0"/>
                  </a:lnTo>
                  <a:lnTo>
                    <a:pt x="8542899" y="319531"/>
                  </a:lnTo>
                  <a:close/>
                </a:path>
              </a:pathLst>
            </a:custGeom>
            <a:solidFill>
              <a:srgbClr val="B51F19"/>
            </a:solidFill>
            <a:ln w="57150" cap="sq">
              <a:solidFill>
                <a:srgbClr val="FFFFFF"/>
              </a:solidFill>
              <a:prstDash val="solid"/>
              <a:miter/>
            </a:ln>
          </p:spPr>
          <p:txBody>
            <a:bodyPr/>
            <a:lstStyle/>
            <a:p>
              <a:endParaRPr lang="en-US"/>
            </a:p>
          </p:txBody>
        </p:sp>
        <p:sp>
          <p:nvSpPr>
            <p:cNvPr id="11" name="TextBox 11"/>
            <p:cNvSpPr txBox="1"/>
            <p:nvPr/>
          </p:nvSpPr>
          <p:spPr>
            <a:xfrm>
              <a:off x="114300" y="-57150"/>
              <a:ext cx="8314299" cy="696212"/>
            </a:xfrm>
            <a:prstGeom prst="rect">
              <a:avLst/>
            </a:prstGeom>
          </p:spPr>
          <p:txBody>
            <a:bodyPr lIns="50800" tIns="50800" rIns="50800" bIns="50800" rtlCol="0" anchor="ctr"/>
            <a:lstStyle/>
            <a:p>
              <a:pPr algn="ctr">
                <a:lnSpc>
                  <a:spcPts val="3499"/>
                </a:lnSpc>
              </a:pPr>
              <a:endParaRPr/>
            </a:p>
          </p:txBody>
        </p:sp>
      </p:grpSp>
      <p:sp>
        <p:nvSpPr>
          <p:cNvPr id="12" name="Freeform 12"/>
          <p:cNvSpPr/>
          <p:nvPr/>
        </p:nvSpPr>
        <p:spPr>
          <a:xfrm>
            <a:off x="16537781" y="-2032197"/>
            <a:ext cx="3098800" cy="2738564"/>
          </a:xfrm>
          <a:custGeom>
            <a:avLst/>
            <a:gdLst/>
            <a:ahLst/>
            <a:cxnLst/>
            <a:rect l="l" t="t" r="r" b="b"/>
            <a:pathLst>
              <a:path w="3098800" h="2738564">
                <a:moveTo>
                  <a:pt x="0" y="0"/>
                </a:moveTo>
                <a:lnTo>
                  <a:pt x="3098800" y="0"/>
                </a:lnTo>
                <a:lnTo>
                  <a:pt x="3098800" y="2738564"/>
                </a:lnTo>
                <a:lnTo>
                  <a:pt x="0" y="273856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3" name="Freeform 13"/>
          <p:cNvSpPr/>
          <p:nvPr/>
        </p:nvSpPr>
        <p:spPr>
          <a:xfrm>
            <a:off x="17259300" y="-477220"/>
            <a:ext cx="1106195" cy="901549"/>
          </a:xfrm>
          <a:custGeom>
            <a:avLst/>
            <a:gdLst/>
            <a:ahLst/>
            <a:cxnLst/>
            <a:rect l="l" t="t" r="r" b="b"/>
            <a:pathLst>
              <a:path w="1106195" h="901549">
                <a:moveTo>
                  <a:pt x="0" y="0"/>
                </a:moveTo>
                <a:lnTo>
                  <a:pt x="1106195" y="0"/>
                </a:lnTo>
                <a:lnTo>
                  <a:pt x="1106195" y="901549"/>
                </a:lnTo>
                <a:lnTo>
                  <a:pt x="0" y="90154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4" name="Freeform 14"/>
          <p:cNvSpPr/>
          <p:nvPr/>
        </p:nvSpPr>
        <p:spPr>
          <a:xfrm>
            <a:off x="-308335" y="2066689"/>
            <a:ext cx="13660150" cy="6710549"/>
          </a:xfrm>
          <a:custGeom>
            <a:avLst/>
            <a:gdLst/>
            <a:ahLst/>
            <a:cxnLst/>
            <a:rect l="l" t="t" r="r" b="b"/>
            <a:pathLst>
              <a:path w="13660150" h="6710549">
                <a:moveTo>
                  <a:pt x="0" y="0"/>
                </a:moveTo>
                <a:lnTo>
                  <a:pt x="13660150" y="0"/>
                </a:lnTo>
                <a:lnTo>
                  <a:pt x="13660150" y="6710549"/>
                </a:lnTo>
                <a:lnTo>
                  <a:pt x="0" y="6710549"/>
                </a:lnTo>
                <a:lnTo>
                  <a:pt x="0" y="0"/>
                </a:lnTo>
                <a:close/>
              </a:path>
            </a:pathLst>
          </a:custGeom>
          <a:blipFill>
            <a:blip r:embed="rId13"/>
            <a:stretch>
              <a:fillRect/>
            </a:stretch>
          </a:blipFill>
        </p:spPr>
        <p:txBody>
          <a:bodyPr/>
          <a:lstStyle/>
          <a:p>
            <a:endParaRPr lang="en-US"/>
          </a:p>
        </p:txBody>
      </p:sp>
      <p:sp>
        <p:nvSpPr>
          <p:cNvPr id="15" name="TextBox 15"/>
          <p:cNvSpPr txBox="1"/>
          <p:nvPr/>
        </p:nvSpPr>
        <p:spPr>
          <a:xfrm>
            <a:off x="4155604" y="631314"/>
            <a:ext cx="9976793" cy="962025"/>
          </a:xfrm>
          <a:prstGeom prst="rect">
            <a:avLst/>
          </a:prstGeom>
        </p:spPr>
        <p:txBody>
          <a:bodyPr lIns="0" tIns="0" rIns="0" bIns="0" rtlCol="0" anchor="t">
            <a:spAutoFit/>
          </a:bodyPr>
          <a:lstStyle/>
          <a:p>
            <a:pPr algn="l">
              <a:lnSpc>
                <a:spcPts val="7500"/>
              </a:lnSpc>
            </a:pPr>
            <a:r>
              <a:rPr lang="en-US" sz="6000" b="1">
                <a:solidFill>
                  <a:srgbClr val="1D1A1B"/>
                </a:solidFill>
                <a:latin typeface="Public Sans Bold"/>
                <a:ea typeface="Public Sans Bold"/>
                <a:cs typeface="Public Sans Bold"/>
                <a:sym typeface="Public Sans Bold"/>
              </a:rPr>
              <a:t>SỞ GIÁO DỤC VÀ ĐÀO TẠO</a:t>
            </a:r>
          </a:p>
        </p:txBody>
      </p:sp>
      <p:sp>
        <p:nvSpPr>
          <p:cNvPr id="16" name="TextBox 16"/>
          <p:cNvSpPr txBox="1"/>
          <p:nvPr/>
        </p:nvSpPr>
        <p:spPr>
          <a:xfrm>
            <a:off x="12964716" y="2998987"/>
            <a:ext cx="4526289" cy="1416050"/>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Cung cấp cái nhìn tổng thể về dữ liệu và hoạt động dạy thêm học thêm trên toàn thành phố thông qua các số liệu thống kê và biểu đồ trực quan.</a:t>
            </a:r>
          </a:p>
        </p:txBody>
      </p:sp>
      <p:sp>
        <p:nvSpPr>
          <p:cNvPr id="17" name="TextBox 17"/>
          <p:cNvSpPr txBox="1"/>
          <p:nvPr/>
        </p:nvSpPr>
        <p:spPr>
          <a:xfrm>
            <a:off x="12964716" y="2479839"/>
            <a:ext cx="3259182"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Tổng quan</a:t>
            </a:r>
          </a:p>
        </p:txBody>
      </p:sp>
      <p:sp>
        <p:nvSpPr>
          <p:cNvPr id="18" name="TextBox 18"/>
          <p:cNvSpPr txBox="1"/>
          <p:nvPr/>
        </p:nvSpPr>
        <p:spPr>
          <a:xfrm>
            <a:off x="12964716" y="5119851"/>
            <a:ext cx="4526289" cy="1416050"/>
          </a:xfrm>
          <a:prstGeom prst="rect">
            <a:avLst/>
          </a:prstGeom>
        </p:spPr>
        <p:txBody>
          <a:bodyPr lIns="0" tIns="0" rIns="0" bIns="0" rtlCol="0" anchor="t">
            <a:spAutoFit/>
          </a:bodyPr>
          <a:lstStyle/>
          <a:p>
            <a:pPr algn="just">
              <a:lnSpc>
                <a:spcPts val="2800"/>
              </a:lnSpc>
            </a:pPr>
            <a:r>
              <a:rPr lang="en-US" sz="2000">
                <a:solidFill>
                  <a:srgbClr val="1D1A1B"/>
                </a:solidFill>
                <a:latin typeface="Public Sans"/>
                <a:ea typeface="Public Sans"/>
                <a:cs typeface="Public Sans"/>
                <a:sym typeface="Public Sans"/>
              </a:rPr>
              <a:t>Cung cấp các thông tin cơ bản của trung tâm như mã trung tâm, tên trung tâm, địa chỉ, người đại diện, số điện thoại, và các thông tin liên quan.</a:t>
            </a:r>
          </a:p>
        </p:txBody>
      </p:sp>
      <p:sp>
        <p:nvSpPr>
          <p:cNvPr id="19" name="TextBox 19"/>
          <p:cNvSpPr txBox="1"/>
          <p:nvPr/>
        </p:nvSpPr>
        <p:spPr>
          <a:xfrm>
            <a:off x="12964716" y="4600703"/>
            <a:ext cx="3259182"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Trung tâm dạy thêm</a:t>
            </a:r>
          </a:p>
        </p:txBody>
      </p:sp>
      <p:sp>
        <p:nvSpPr>
          <p:cNvPr id="20" name="TextBox 20"/>
          <p:cNvSpPr txBox="1"/>
          <p:nvPr/>
        </p:nvSpPr>
        <p:spPr>
          <a:xfrm>
            <a:off x="12964716" y="7239092"/>
            <a:ext cx="4526289" cy="1063625"/>
          </a:xfrm>
          <a:prstGeom prst="rect">
            <a:avLst/>
          </a:prstGeom>
        </p:spPr>
        <p:txBody>
          <a:bodyPr lIns="0" tIns="0" rIns="0" bIns="0" rtlCol="0" anchor="t">
            <a:spAutoFit/>
          </a:bodyPr>
          <a:lstStyle/>
          <a:p>
            <a:pPr algn="l">
              <a:lnSpc>
                <a:spcPts val="2800"/>
              </a:lnSpc>
            </a:pPr>
            <a:r>
              <a:rPr lang="en-US" sz="2000">
                <a:solidFill>
                  <a:srgbClr val="1D1A1B"/>
                </a:solidFill>
                <a:latin typeface="Public Sans"/>
                <a:ea typeface="Public Sans"/>
                <a:cs typeface="Public Sans"/>
                <a:sym typeface="Public Sans"/>
              </a:rPr>
              <a:t>Quản lý số lượng, các thông tin cơ bản của giáo viên, trung tâm dạy, hình thức dạy, … theo từng đơn vị.</a:t>
            </a:r>
          </a:p>
        </p:txBody>
      </p:sp>
      <p:sp>
        <p:nvSpPr>
          <p:cNvPr id="21" name="TextBox 21"/>
          <p:cNvSpPr txBox="1"/>
          <p:nvPr/>
        </p:nvSpPr>
        <p:spPr>
          <a:xfrm>
            <a:off x="12964716" y="6721567"/>
            <a:ext cx="3022649" cy="431800"/>
          </a:xfrm>
          <a:prstGeom prst="rect">
            <a:avLst/>
          </a:prstGeom>
        </p:spPr>
        <p:txBody>
          <a:bodyPr lIns="0" tIns="0" rIns="0" bIns="0" rtlCol="0" anchor="t">
            <a:spAutoFit/>
          </a:bodyPr>
          <a:lstStyle/>
          <a:p>
            <a:pPr algn="l">
              <a:lnSpc>
                <a:spcPts val="3499"/>
              </a:lnSpc>
            </a:pPr>
            <a:r>
              <a:rPr lang="en-US" sz="2499" b="1">
                <a:solidFill>
                  <a:srgbClr val="1D1A1B"/>
                </a:solidFill>
                <a:latin typeface="Public Sans Bold"/>
                <a:ea typeface="Public Sans Bold"/>
                <a:cs typeface="Public Sans Bold"/>
                <a:sym typeface="Public Sans Bold"/>
              </a:rPr>
              <a:t>Giáo viên dạy thêm</a:t>
            </a:r>
          </a:p>
        </p:txBody>
      </p:sp>
      <p:sp>
        <p:nvSpPr>
          <p:cNvPr id="22" name="TextBox 22"/>
          <p:cNvSpPr txBox="1"/>
          <p:nvPr/>
        </p:nvSpPr>
        <p:spPr>
          <a:xfrm>
            <a:off x="3138688" y="8720088"/>
            <a:ext cx="6766103" cy="358775"/>
          </a:xfrm>
          <a:prstGeom prst="rect">
            <a:avLst/>
          </a:prstGeom>
        </p:spPr>
        <p:txBody>
          <a:bodyPr lIns="0" tIns="0" rIns="0" bIns="0" rtlCol="0" anchor="t">
            <a:spAutoFit/>
          </a:bodyPr>
          <a:lstStyle/>
          <a:p>
            <a:pPr algn="l">
              <a:lnSpc>
                <a:spcPts val="2800"/>
              </a:lnSpc>
            </a:pPr>
            <a:r>
              <a:rPr lang="en-US" sz="2000" i="1">
                <a:solidFill>
                  <a:srgbClr val="1D1A1B"/>
                </a:solidFill>
                <a:latin typeface="Public Sans Italics"/>
                <a:ea typeface="Public Sans Italics"/>
                <a:cs typeface="Public Sans Italics"/>
                <a:sym typeface="Public Sans Italics"/>
              </a:rPr>
              <a:t>Giao diện tổng quan hệ thống quản lý dạy thêm học thêm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1627</Words>
  <Application>Microsoft Office PowerPoint</Application>
  <PresentationFormat>Custom</PresentationFormat>
  <Paragraphs>112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Public Sans</vt:lpstr>
      <vt:lpstr>Public Sans Italics</vt:lpstr>
      <vt:lpstr>Arial</vt:lpstr>
      <vt:lpstr>Public Sans Bold</vt:lpstr>
      <vt:lpstr>Arimo</vt:lpstr>
      <vt:lpstr>Calibri</vt:lpstr>
      <vt:lpstr>iCiel 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Larana, Inc.</dc:title>
  <dc:creator>Phong hop 3.2</dc:creator>
  <cp:lastModifiedBy>Phong hop 3.2</cp:lastModifiedBy>
  <cp:revision>19</cp:revision>
  <dcterms:created xsi:type="dcterms:W3CDTF">2006-08-16T00:00:00Z</dcterms:created>
  <dcterms:modified xsi:type="dcterms:W3CDTF">2025-03-28T02:36:33Z</dcterms:modified>
  <dc:identifier>DAGi4_5XlaM</dc:identifier>
</cp:coreProperties>
</file>